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313" r:id="rId3"/>
    <p:sldId id="265" r:id="rId4"/>
    <p:sldId id="314" r:id="rId5"/>
    <p:sldId id="315" r:id="rId6"/>
    <p:sldId id="316" r:id="rId7"/>
    <p:sldId id="317" r:id="rId8"/>
    <p:sldId id="297" r:id="rId9"/>
    <p:sldId id="298" r:id="rId10"/>
    <p:sldId id="299" r:id="rId11"/>
    <p:sldId id="331" r:id="rId12"/>
    <p:sldId id="332" r:id="rId13"/>
    <p:sldId id="333" r:id="rId14"/>
    <p:sldId id="320" r:id="rId15"/>
    <p:sldId id="334" r:id="rId16"/>
    <p:sldId id="321" r:id="rId17"/>
    <p:sldId id="322" r:id="rId18"/>
    <p:sldId id="323" r:id="rId19"/>
    <p:sldId id="325" r:id="rId20"/>
    <p:sldId id="326" r:id="rId21"/>
    <p:sldId id="329" r:id="rId22"/>
    <p:sldId id="330" r:id="rId23"/>
    <p:sldId id="312" r:id="rId24"/>
    <p:sldId id="294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660"/>
  </p:normalViewPr>
  <p:slideViewPr>
    <p:cSldViewPr>
      <p:cViewPr>
        <p:scale>
          <a:sx n="54" d="100"/>
          <a:sy n="54" d="100"/>
        </p:scale>
        <p:origin x="-76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2176E-10D7-46F4-9189-BDE6404B03CC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d-ID"/>
        </a:p>
      </dgm:t>
    </dgm:pt>
    <dgm:pt modelId="{08A30D14-6F20-45C8-883E-8830D542E3A9}">
      <dgm:prSet/>
      <dgm:spPr/>
      <dgm:t>
        <a:bodyPr/>
        <a:lstStyle/>
        <a:p>
          <a:pPr rtl="0"/>
          <a:r>
            <a:rPr lang="en-US" b="1" dirty="0" smtClean="0">
              <a:solidFill>
                <a:srgbClr val="FF0000"/>
              </a:solidFill>
            </a:rPr>
            <a:t>1. APA : </a:t>
          </a:r>
          <a:r>
            <a:rPr lang="en-US" b="1" dirty="0" err="1" smtClean="0">
              <a:solidFill>
                <a:srgbClr val="FF0000"/>
              </a:solidFill>
            </a:rPr>
            <a:t>Teori</a:t>
          </a:r>
          <a:r>
            <a:rPr lang="en-US" b="1" dirty="0" smtClean="0">
              <a:solidFill>
                <a:srgbClr val="FF0000"/>
              </a:solidFill>
            </a:rPr>
            <a:t>, </a:t>
          </a:r>
          <a:r>
            <a:rPr lang="en-US" b="1" dirty="0" err="1" smtClean="0">
              <a:solidFill>
                <a:srgbClr val="FF0000"/>
              </a:solidFill>
            </a:rPr>
            <a:t>Konsep</a:t>
          </a:r>
          <a:r>
            <a:rPr lang="en-US" b="1" dirty="0" smtClean="0">
              <a:solidFill>
                <a:srgbClr val="FF0000"/>
              </a:solidFill>
            </a:rPr>
            <a:t>, </a:t>
          </a:r>
          <a:r>
            <a:rPr lang="en-US" b="1" dirty="0" err="1" smtClean="0">
              <a:solidFill>
                <a:srgbClr val="FF0000"/>
              </a:solidFill>
            </a:rPr>
            <a:t>Ide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Dasar</a:t>
          </a:r>
          <a:endParaRPr lang="en-US" b="1" baseline="0" dirty="0">
            <a:solidFill>
              <a:srgbClr val="FF0000"/>
            </a:solidFill>
          </a:endParaRPr>
        </a:p>
      </dgm:t>
    </dgm:pt>
    <dgm:pt modelId="{8F311032-562A-4039-9A41-1DE085FF3608}" type="parTrans" cxnId="{EBE00E0A-EADD-40FC-AF60-7F246A21D1CB}">
      <dgm:prSet/>
      <dgm:spPr/>
      <dgm:t>
        <a:bodyPr/>
        <a:lstStyle/>
        <a:p>
          <a:endParaRPr lang="id-ID"/>
        </a:p>
      </dgm:t>
    </dgm:pt>
    <dgm:pt modelId="{4EEAAD25-0C0B-4A49-87CF-AB528107896D}" type="sibTrans" cxnId="{EBE00E0A-EADD-40FC-AF60-7F246A21D1CB}">
      <dgm:prSet/>
      <dgm:spPr/>
      <dgm:t>
        <a:bodyPr/>
        <a:lstStyle/>
        <a:p>
          <a:endParaRPr lang="id-ID"/>
        </a:p>
      </dgm:t>
    </dgm:pt>
    <dgm:pt modelId="{DE7D475B-46F2-4C20-8D19-E16669F6CF71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1" dirty="0" smtClean="0">
              <a:solidFill>
                <a:schemeClr val="bg1"/>
              </a:solidFill>
            </a:rPr>
            <a:t>2. MENGAPA</a:t>
          </a:r>
          <a:r>
            <a:rPr lang="en-US" dirty="0" smtClean="0">
              <a:solidFill>
                <a:schemeClr val="bg1"/>
              </a:solidFill>
            </a:rPr>
            <a:t> :  </a:t>
          </a:r>
          <a:r>
            <a:rPr lang="en-US" dirty="0" err="1" smtClean="0">
              <a:solidFill>
                <a:schemeClr val="bg1"/>
              </a:solidFill>
            </a:rPr>
            <a:t>Argumen</a:t>
          </a:r>
          <a:r>
            <a:rPr lang="en-US" dirty="0" smtClean="0">
              <a:solidFill>
                <a:schemeClr val="bg1"/>
              </a:solidFill>
            </a:rPr>
            <a:t>, </a:t>
          </a:r>
          <a:r>
            <a:rPr lang="en-US" dirty="0" err="1" smtClean="0">
              <a:solidFill>
                <a:schemeClr val="bg1"/>
              </a:solidFill>
            </a:rPr>
            <a:t>alasan</a:t>
          </a:r>
          <a:r>
            <a:rPr lang="en-US" dirty="0" smtClean="0">
              <a:solidFill>
                <a:schemeClr val="bg1"/>
              </a:solidFill>
            </a:rPr>
            <a:t> .</a:t>
          </a:r>
          <a:endParaRPr lang="en-US" baseline="0" dirty="0">
            <a:solidFill>
              <a:schemeClr val="bg1"/>
            </a:solidFill>
          </a:endParaRPr>
        </a:p>
      </dgm:t>
    </dgm:pt>
    <dgm:pt modelId="{63713B1C-7FF6-4F01-9A4B-66F221E6C798}" type="parTrans" cxnId="{1DA27E10-8108-45B9-B328-2A6B7E80C35F}">
      <dgm:prSet/>
      <dgm:spPr/>
      <dgm:t>
        <a:bodyPr/>
        <a:lstStyle/>
        <a:p>
          <a:endParaRPr lang="id-ID"/>
        </a:p>
      </dgm:t>
    </dgm:pt>
    <dgm:pt modelId="{1CA2C82F-06B6-41E9-BF4E-DB3CA4F4A9BA}" type="sibTrans" cxnId="{1DA27E10-8108-45B9-B328-2A6B7E80C35F}">
      <dgm:prSet/>
      <dgm:spPr/>
      <dgm:t>
        <a:bodyPr/>
        <a:lstStyle/>
        <a:p>
          <a:endParaRPr lang="id-ID"/>
        </a:p>
      </dgm:t>
    </dgm:pt>
    <dgm:pt modelId="{E8C3447C-5565-49C5-9F49-E0F4B3B3F7E8}">
      <dgm:prSet/>
      <dgm:spPr/>
      <dgm:t>
        <a:bodyPr/>
        <a:lstStyle/>
        <a:p>
          <a:pPr rtl="0"/>
          <a:r>
            <a:rPr lang="en-US" b="1" dirty="0" smtClean="0">
              <a:solidFill>
                <a:srgbClr val="0070C0"/>
              </a:solidFill>
            </a:rPr>
            <a:t>3.BAGAIMANA </a:t>
          </a:r>
          <a:r>
            <a:rPr lang="en-US" dirty="0" smtClean="0"/>
            <a:t>: </a:t>
          </a:r>
          <a:r>
            <a:rPr lang="en-US" dirty="0" err="1" smtClean="0"/>
            <a:t>Langkah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strategi</a:t>
          </a:r>
          <a:r>
            <a:rPr lang="en-US" dirty="0" smtClean="0"/>
            <a:t> </a:t>
          </a:r>
          <a:r>
            <a:rPr lang="en-US" dirty="0" err="1" smtClean="0"/>
            <a:t>Implementasi</a:t>
          </a:r>
          <a:r>
            <a:rPr lang="en-US" dirty="0" smtClean="0"/>
            <a:t>, </a:t>
          </a:r>
          <a:r>
            <a:rPr lang="en-US" dirty="0" err="1" smtClean="0"/>
            <a:t>Pengembangan</a:t>
          </a:r>
          <a:r>
            <a:rPr lang="en-US" dirty="0" smtClean="0"/>
            <a:t>,</a:t>
          </a:r>
          <a:endParaRPr lang="en-GB" baseline="0" dirty="0"/>
        </a:p>
      </dgm:t>
    </dgm:pt>
    <dgm:pt modelId="{23095EEE-E1D1-43AC-B235-809955C96C5B}" type="parTrans" cxnId="{581A9F08-40F3-4F6A-8D41-2A435A82EB92}">
      <dgm:prSet/>
      <dgm:spPr/>
      <dgm:t>
        <a:bodyPr/>
        <a:lstStyle/>
        <a:p>
          <a:endParaRPr lang="id-ID"/>
        </a:p>
      </dgm:t>
    </dgm:pt>
    <dgm:pt modelId="{23EE9E21-AA60-4215-A26A-4EE43C5FAE4A}" type="sibTrans" cxnId="{581A9F08-40F3-4F6A-8D41-2A435A82EB92}">
      <dgm:prSet/>
      <dgm:spPr/>
      <dgm:t>
        <a:bodyPr/>
        <a:lstStyle/>
        <a:p>
          <a:endParaRPr lang="id-ID"/>
        </a:p>
      </dgm:t>
    </dgm:pt>
    <dgm:pt modelId="{9FFB6E58-EEE1-4540-95CB-0B7FBC2B5441}" type="pres">
      <dgm:prSet presAssocID="{B892176E-10D7-46F4-9189-BDE6404B03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90AC63-03DB-460C-BFE0-E880603AAE7C}" type="pres">
      <dgm:prSet presAssocID="{08A30D14-6F20-45C8-883E-8830D542E3A9}" presName="parentText" presStyleLbl="node1" presStyleIdx="0" presStyleCnt="3" custScaleY="117282" custLinFactNeighborY="800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AB208-CDF8-49E8-B7A9-071D840AB4A5}" type="pres">
      <dgm:prSet presAssocID="{4EEAAD25-0C0B-4A49-87CF-AB528107896D}" presName="spacer" presStyleCnt="0"/>
      <dgm:spPr/>
    </dgm:pt>
    <dgm:pt modelId="{D49BF157-AB1C-4CCE-BAC8-924EC230CC1A}" type="pres">
      <dgm:prSet presAssocID="{DE7D475B-46F2-4C20-8D19-E16669F6CF7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1D499-9181-4182-87EB-F35C1A9AA7D7}" type="pres">
      <dgm:prSet presAssocID="{1CA2C82F-06B6-41E9-BF4E-DB3CA4F4A9BA}" presName="spacer" presStyleCnt="0"/>
      <dgm:spPr/>
    </dgm:pt>
    <dgm:pt modelId="{AA446C39-546E-4C12-9BFA-78BF577D6FDC}" type="pres">
      <dgm:prSet presAssocID="{E8C3447C-5565-49C5-9F49-E0F4B3B3F7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A27E10-8108-45B9-B328-2A6B7E80C35F}" srcId="{B892176E-10D7-46F4-9189-BDE6404B03CC}" destId="{DE7D475B-46F2-4C20-8D19-E16669F6CF71}" srcOrd="1" destOrd="0" parTransId="{63713B1C-7FF6-4F01-9A4B-66F221E6C798}" sibTransId="{1CA2C82F-06B6-41E9-BF4E-DB3CA4F4A9BA}"/>
    <dgm:cxn modelId="{0B48CE32-F1DE-465D-8557-6EAB5A48501F}" type="presOf" srcId="{08A30D14-6F20-45C8-883E-8830D542E3A9}" destId="{1D90AC63-03DB-460C-BFE0-E880603AAE7C}" srcOrd="0" destOrd="0" presId="urn:microsoft.com/office/officeart/2005/8/layout/vList2"/>
    <dgm:cxn modelId="{9B9F4B59-D0B7-459F-A34A-CFE96733C8D0}" type="presOf" srcId="{E8C3447C-5565-49C5-9F49-E0F4B3B3F7E8}" destId="{AA446C39-546E-4C12-9BFA-78BF577D6FDC}" srcOrd="0" destOrd="0" presId="urn:microsoft.com/office/officeart/2005/8/layout/vList2"/>
    <dgm:cxn modelId="{EBE00E0A-EADD-40FC-AF60-7F246A21D1CB}" srcId="{B892176E-10D7-46F4-9189-BDE6404B03CC}" destId="{08A30D14-6F20-45C8-883E-8830D542E3A9}" srcOrd="0" destOrd="0" parTransId="{8F311032-562A-4039-9A41-1DE085FF3608}" sibTransId="{4EEAAD25-0C0B-4A49-87CF-AB528107896D}"/>
    <dgm:cxn modelId="{05967EC7-6153-4CBC-B1F9-987F3693348E}" type="presOf" srcId="{B892176E-10D7-46F4-9189-BDE6404B03CC}" destId="{9FFB6E58-EEE1-4540-95CB-0B7FBC2B5441}" srcOrd="0" destOrd="0" presId="urn:microsoft.com/office/officeart/2005/8/layout/vList2"/>
    <dgm:cxn modelId="{581A9F08-40F3-4F6A-8D41-2A435A82EB92}" srcId="{B892176E-10D7-46F4-9189-BDE6404B03CC}" destId="{E8C3447C-5565-49C5-9F49-E0F4B3B3F7E8}" srcOrd="2" destOrd="0" parTransId="{23095EEE-E1D1-43AC-B235-809955C96C5B}" sibTransId="{23EE9E21-AA60-4215-A26A-4EE43C5FAE4A}"/>
    <dgm:cxn modelId="{FE2FB0D9-CBEC-4298-BD93-D0842A5C0902}" type="presOf" srcId="{DE7D475B-46F2-4C20-8D19-E16669F6CF71}" destId="{D49BF157-AB1C-4CCE-BAC8-924EC230CC1A}" srcOrd="0" destOrd="0" presId="urn:microsoft.com/office/officeart/2005/8/layout/vList2"/>
    <dgm:cxn modelId="{2782B5B0-1A34-4AB2-8AA1-CF322937EEB6}" type="presParOf" srcId="{9FFB6E58-EEE1-4540-95CB-0B7FBC2B5441}" destId="{1D90AC63-03DB-460C-BFE0-E880603AAE7C}" srcOrd="0" destOrd="0" presId="urn:microsoft.com/office/officeart/2005/8/layout/vList2"/>
    <dgm:cxn modelId="{3CDFD51E-513D-48A4-98E3-26AF0784FAC6}" type="presParOf" srcId="{9FFB6E58-EEE1-4540-95CB-0B7FBC2B5441}" destId="{20AAB208-CDF8-49E8-B7A9-071D840AB4A5}" srcOrd="1" destOrd="0" presId="urn:microsoft.com/office/officeart/2005/8/layout/vList2"/>
    <dgm:cxn modelId="{6F580477-9C71-4FFE-BDD0-6D0ABEBD88F5}" type="presParOf" srcId="{9FFB6E58-EEE1-4540-95CB-0B7FBC2B5441}" destId="{D49BF157-AB1C-4CCE-BAC8-924EC230CC1A}" srcOrd="2" destOrd="0" presId="urn:microsoft.com/office/officeart/2005/8/layout/vList2"/>
    <dgm:cxn modelId="{4D334284-F095-41B1-8322-8779E0B6C69D}" type="presParOf" srcId="{9FFB6E58-EEE1-4540-95CB-0B7FBC2B5441}" destId="{B6C1D499-9181-4182-87EB-F35C1A9AA7D7}" srcOrd="3" destOrd="0" presId="urn:microsoft.com/office/officeart/2005/8/layout/vList2"/>
    <dgm:cxn modelId="{906BA1D4-6713-4AF5-A185-B62E5B51A345}" type="presParOf" srcId="{9FFB6E58-EEE1-4540-95CB-0B7FBC2B5441}" destId="{AA446C39-546E-4C12-9BFA-78BF577D6F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92176E-10D7-46F4-9189-BDE6404B03CC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d-ID"/>
        </a:p>
      </dgm:t>
    </dgm:pt>
    <dgm:pt modelId="{CEA3162B-F42E-471A-95D0-06F239BA0DAD}">
      <dgm:prSet/>
      <dgm:spPr/>
      <dgm:t>
        <a:bodyPr/>
        <a:lstStyle/>
        <a:p>
          <a:r>
            <a:rPr lang="sv-SE" smtClean="0"/>
            <a:t>Pendekatan pembelajaran yang berfokus pada penggunaan kelompok kecil untuk bekerja sama dalam </a:t>
          </a:r>
          <a:r>
            <a:rPr lang="sv-SE" b="1" smtClean="0"/>
            <a:t>memaksimalkan kondisi belajar</a:t>
          </a:r>
          <a:r>
            <a:rPr lang="sv-SE" smtClean="0"/>
            <a:t> dalam mencapai tujuan belajar.</a:t>
          </a:r>
          <a:endParaRPr lang="sv-SE" dirty="0" smtClean="0"/>
        </a:p>
      </dgm:t>
    </dgm:pt>
    <dgm:pt modelId="{0B5CE1BB-ADFD-4A81-8EE3-E8DDBE3CF38E}" type="parTrans" cxnId="{32D3CBF9-3C64-40A8-9878-5279C47AD38E}">
      <dgm:prSet/>
      <dgm:spPr/>
      <dgm:t>
        <a:bodyPr/>
        <a:lstStyle/>
        <a:p>
          <a:endParaRPr lang="en-US"/>
        </a:p>
      </dgm:t>
    </dgm:pt>
    <dgm:pt modelId="{4083825A-507B-4388-9739-75EE7C11ABE4}" type="sibTrans" cxnId="{32D3CBF9-3C64-40A8-9878-5279C47AD38E}">
      <dgm:prSet/>
      <dgm:spPr/>
      <dgm:t>
        <a:bodyPr/>
        <a:lstStyle/>
        <a:p>
          <a:endParaRPr lang="en-US"/>
        </a:p>
      </dgm:t>
    </dgm:pt>
    <dgm:pt modelId="{3C531D19-9E6F-45D3-B039-8D7450EAF5AF}">
      <dgm:prSet/>
      <dgm:spPr/>
      <dgm:t>
        <a:bodyPr/>
        <a:lstStyle/>
        <a:p>
          <a:r>
            <a:rPr lang="en-US" b="1" i="1" smtClean="0">
              <a:solidFill>
                <a:srgbClr val="800000"/>
              </a:solidFill>
            </a:rPr>
            <a:t>Students work together in small groups and learn through interaction with each other while the teacher coaches the process.</a:t>
          </a:r>
          <a:endParaRPr lang="en-US"/>
        </a:p>
      </dgm:t>
    </dgm:pt>
    <dgm:pt modelId="{FA16FE39-D0A3-4F35-BC88-68458A4F7423}" type="parTrans" cxnId="{C95D8B60-1254-4C01-BDC7-8CF0D27683E0}">
      <dgm:prSet/>
      <dgm:spPr/>
      <dgm:t>
        <a:bodyPr/>
        <a:lstStyle/>
        <a:p>
          <a:endParaRPr lang="en-US"/>
        </a:p>
      </dgm:t>
    </dgm:pt>
    <dgm:pt modelId="{8B8893B3-A89C-49CB-B16F-7E9C3EA099C1}" type="sibTrans" cxnId="{C95D8B60-1254-4C01-BDC7-8CF0D27683E0}">
      <dgm:prSet/>
      <dgm:spPr/>
      <dgm:t>
        <a:bodyPr/>
        <a:lstStyle/>
        <a:p>
          <a:endParaRPr lang="en-US"/>
        </a:p>
      </dgm:t>
    </dgm:pt>
    <dgm:pt modelId="{8C1F502B-D874-4D29-9203-C046A839A895}">
      <dgm:prSet/>
      <dgm:spPr/>
      <dgm:t>
        <a:bodyPr/>
        <a:lstStyle/>
        <a:p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Pendekatan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pembelajaran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yang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memberi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kesempatan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kepada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anak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didik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untuk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bekerja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sama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dengan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temannya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dalam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tugas-tugas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dirty="0" err="1" smtClean="0">
              <a:solidFill>
                <a:srgbClr val="002060"/>
              </a:solidFill>
              <a:ea typeface="MS PGothic" pitchFamily="34" charset="-128"/>
            </a:rPr>
            <a:t>terstruktur</a:t>
          </a:r>
          <a:r>
            <a:rPr lang="en-US" altLang="ja-JP" dirty="0" smtClean="0">
              <a:solidFill>
                <a:srgbClr val="002060"/>
              </a:solidFill>
              <a:ea typeface="MS PGothic" pitchFamily="34" charset="-128"/>
            </a:rPr>
            <a:t> (Lie, A., 1995). </a:t>
          </a:r>
        </a:p>
      </dgm:t>
    </dgm:pt>
    <dgm:pt modelId="{5C507013-3625-459D-963C-4118E3595E3C}" type="parTrans" cxnId="{23ABCBBD-9791-4D74-A1F8-14863096026F}">
      <dgm:prSet/>
      <dgm:spPr/>
      <dgm:t>
        <a:bodyPr/>
        <a:lstStyle/>
        <a:p>
          <a:endParaRPr lang="en-US"/>
        </a:p>
      </dgm:t>
    </dgm:pt>
    <dgm:pt modelId="{A29F36BC-D9D6-4AF2-8289-5517BD5D94CB}" type="sibTrans" cxnId="{23ABCBBD-9791-4D74-A1F8-14863096026F}">
      <dgm:prSet/>
      <dgm:spPr/>
      <dgm:t>
        <a:bodyPr/>
        <a:lstStyle/>
        <a:p>
          <a:endParaRPr lang="en-US"/>
        </a:p>
      </dgm:t>
    </dgm:pt>
    <dgm:pt modelId="{9FFB6E58-EEE1-4540-95CB-0B7FBC2B5441}" type="pres">
      <dgm:prSet presAssocID="{B892176E-10D7-46F4-9189-BDE6404B03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23193B-00DD-49BA-AF4A-48EC141EC041}" type="pres">
      <dgm:prSet presAssocID="{CEA3162B-F42E-471A-95D0-06F239BA0DA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D2649-4FDF-4CA9-B71B-0B5566213EA5}" type="pres">
      <dgm:prSet presAssocID="{4083825A-507B-4388-9739-75EE7C11ABE4}" presName="spacer" presStyleCnt="0"/>
      <dgm:spPr/>
    </dgm:pt>
    <dgm:pt modelId="{5CB8286C-CC51-458C-91A4-CDF9DBA1CBFC}" type="pres">
      <dgm:prSet presAssocID="{3C531D19-9E6F-45D3-B039-8D7450EAF5A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563B1-4894-414D-83EF-C68213A39FC1}" type="pres">
      <dgm:prSet presAssocID="{8B8893B3-A89C-49CB-B16F-7E9C3EA099C1}" presName="spacer" presStyleCnt="0"/>
      <dgm:spPr/>
    </dgm:pt>
    <dgm:pt modelId="{0FAFB3AD-F44B-4C98-982F-F93C11EC1F99}" type="pres">
      <dgm:prSet presAssocID="{8C1F502B-D874-4D29-9203-C046A839A89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BEC010-4669-4FB3-8848-8C858765769A}" type="presOf" srcId="{B892176E-10D7-46F4-9189-BDE6404B03CC}" destId="{9FFB6E58-EEE1-4540-95CB-0B7FBC2B5441}" srcOrd="0" destOrd="0" presId="urn:microsoft.com/office/officeart/2005/8/layout/vList2"/>
    <dgm:cxn modelId="{23ABCBBD-9791-4D74-A1F8-14863096026F}" srcId="{B892176E-10D7-46F4-9189-BDE6404B03CC}" destId="{8C1F502B-D874-4D29-9203-C046A839A895}" srcOrd="2" destOrd="0" parTransId="{5C507013-3625-459D-963C-4118E3595E3C}" sibTransId="{A29F36BC-D9D6-4AF2-8289-5517BD5D94CB}"/>
    <dgm:cxn modelId="{C95D8B60-1254-4C01-BDC7-8CF0D27683E0}" srcId="{B892176E-10D7-46F4-9189-BDE6404B03CC}" destId="{3C531D19-9E6F-45D3-B039-8D7450EAF5AF}" srcOrd="1" destOrd="0" parTransId="{FA16FE39-D0A3-4F35-BC88-68458A4F7423}" sibTransId="{8B8893B3-A89C-49CB-B16F-7E9C3EA099C1}"/>
    <dgm:cxn modelId="{467D3F3A-C78A-4DE3-A7D6-9CC3B3D25589}" type="presOf" srcId="{8C1F502B-D874-4D29-9203-C046A839A895}" destId="{0FAFB3AD-F44B-4C98-982F-F93C11EC1F99}" srcOrd="0" destOrd="0" presId="urn:microsoft.com/office/officeart/2005/8/layout/vList2"/>
    <dgm:cxn modelId="{CDD97115-9267-41F2-865E-F9AAB11592FB}" type="presOf" srcId="{3C531D19-9E6F-45D3-B039-8D7450EAF5AF}" destId="{5CB8286C-CC51-458C-91A4-CDF9DBA1CBFC}" srcOrd="0" destOrd="0" presId="urn:microsoft.com/office/officeart/2005/8/layout/vList2"/>
    <dgm:cxn modelId="{32D3CBF9-3C64-40A8-9878-5279C47AD38E}" srcId="{B892176E-10D7-46F4-9189-BDE6404B03CC}" destId="{CEA3162B-F42E-471A-95D0-06F239BA0DAD}" srcOrd="0" destOrd="0" parTransId="{0B5CE1BB-ADFD-4A81-8EE3-E8DDBE3CF38E}" sibTransId="{4083825A-507B-4388-9739-75EE7C11ABE4}"/>
    <dgm:cxn modelId="{7EFC2353-D8D9-47DF-AB57-D1529EDD6D87}" type="presOf" srcId="{CEA3162B-F42E-471A-95D0-06F239BA0DAD}" destId="{FA23193B-00DD-49BA-AF4A-48EC141EC041}" srcOrd="0" destOrd="0" presId="urn:microsoft.com/office/officeart/2005/8/layout/vList2"/>
    <dgm:cxn modelId="{FF39F8BC-2BCF-4068-BD12-2AF9891771E2}" type="presParOf" srcId="{9FFB6E58-EEE1-4540-95CB-0B7FBC2B5441}" destId="{FA23193B-00DD-49BA-AF4A-48EC141EC041}" srcOrd="0" destOrd="0" presId="urn:microsoft.com/office/officeart/2005/8/layout/vList2"/>
    <dgm:cxn modelId="{04888A05-25AD-4A56-86EA-515CCF41C22B}" type="presParOf" srcId="{9FFB6E58-EEE1-4540-95CB-0B7FBC2B5441}" destId="{38AD2649-4FDF-4CA9-B71B-0B5566213EA5}" srcOrd="1" destOrd="0" presId="urn:microsoft.com/office/officeart/2005/8/layout/vList2"/>
    <dgm:cxn modelId="{2E697B21-124F-4F95-AEA2-825A1709CD89}" type="presParOf" srcId="{9FFB6E58-EEE1-4540-95CB-0B7FBC2B5441}" destId="{5CB8286C-CC51-458C-91A4-CDF9DBA1CBFC}" srcOrd="2" destOrd="0" presId="urn:microsoft.com/office/officeart/2005/8/layout/vList2"/>
    <dgm:cxn modelId="{006A28F7-3404-4802-BBFE-9EAED0A1BD51}" type="presParOf" srcId="{9FFB6E58-EEE1-4540-95CB-0B7FBC2B5441}" destId="{757563B1-4894-414D-83EF-C68213A39FC1}" srcOrd="3" destOrd="0" presId="urn:microsoft.com/office/officeart/2005/8/layout/vList2"/>
    <dgm:cxn modelId="{0E09CD79-5343-451B-894E-7F8495B03E52}" type="presParOf" srcId="{9FFB6E58-EEE1-4540-95CB-0B7FBC2B5441}" destId="{0FAFB3AD-F44B-4C98-982F-F93C11EC1F9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0AC63-03DB-460C-BFE0-E880603AAE7C}">
      <dsp:nvSpPr>
        <dsp:cNvPr id="0" name=""/>
        <dsp:cNvSpPr/>
      </dsp:nvSpPr>
      <dsp:spPr>
        <a:xfrm>
          <a:off x="0" y="100709"/>
          <a:ext cx="8229600" cy="15840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rgbClr val="FF0000"/>
              </a:solidFill>
            </a:rPr>
            <a:t>1. APA : </a:t>
          </a:r>
          <a:r>
            <a:rPr lang="en-US" sz="3400" b="1" kern="1200" dirty="0" err="1" smtClean="0">
              <a:solidFill>
                <a:srgbClr val="FF0000"/>
              </a:solidFill>
            </a:rPr>
            <a:t>Teori</a:t>
          </a:r>
          <a:r>
            <a:rPr lang="en-US" sz="3400" b="1" kern="1200" dirty="0" smtClean="0">
              <a:solidFill>
                <a:srgbClr val="FF0000"/>
              </a:solidFill>
            </a:rPr>
            <a:t>, </a:t>
          </a:r>
          <a:r>
            <a:rPr lang="en-US" sz="3400" b="1" kern="1200" dirty="0" err="1" smtClean="0">
              <a:solidFill>
                <a:srgbClr val="FF0000"/>
              </a:solidFill>
            </a:rPr>
            <a:t>Konsep</a:t>
          </a:r>
          <a:r>
            <a:rPr lang="en-US" sz="3400" b="1" kern="1200" dirty="0" smtClean="0">
              <a:solidFill>
                <a:srgbClr val="FF0000"/>
              </a:solidFill>
            </a:rPr>
            <a:t>, </a:t>
          </a:r>
          <a:r>
            <a:rPr lang="en-US" sz="3400" b="1" kern="1200" dirty="0" err="1" smtClean="0">
              <a:solidFill>
                <a:srgbClr val="FF0000"/>
              </a:solidFill>
            </a:rPr>
            <a:t>Ide</a:t>
          </a:r>
          <a:r>
            <a:rPr lang="en-US" sz="3400" b="1" kern="1200" dirty="0" smtClean="0">
              <a:solidFill>
                <a:srgbClr val="FF0000"/>
              </a:solidFill>
            </a:rPr>
            <a:t> </a:t>
          </a:r>
          <a:r>
            <a:rPr lang="en-US" sz="3400" b="1" kern="1200" dirty="0" err="1" smtClean="0">
              <a:solidFill>
                <a:srgbClr val="FF0000"/>
              </a:solidFill>
            </a:rPr>
            <a:t>Dasar</a:t>
          </a:r>
          <a:endParaRPr lang="en-US" sz="3400" b="1" kern="1200" baseline="0" dirty="0">
            <a:solidFill>
              <a:srgbClr val="FF0000"/>
            </a:solidFill>
          </a:endParaRPr>
        </a:p>
      </dsp:txBody>
      <dsp:txXfrm>
        <a:off x="77328" y="178037"/>
        <a:ext cx="8074944" cy="1429419"/>
      </dsp:txXfrm>
    </dsp:sp>
    <dsp:sp modelId="{D49BF157-AB1C-4CCE-BAC8-924EC230CC1A}">
      <dsp:nvSpPr>
        <dsp:cNvPr id="0" name=""/>
        <dsp:cNvSpPr/>
      </dsp:nvSpPr>
      <dsp:spPr>
        <a:xfrm>
          <a:off x="0" y="1704363"/>
          <a:ext cx="8229600" cy="1350655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chemeClr val="bg1"/>
              </a:solidFill>
            </a:rPr>
            <a:t>2. MENGAPA</a:t>
          </a:r>
          <a:r>
            <a:rPr lang="en-US" sz="3400" kern="1200" dirty="0" smtClean="0">
              <a:solidFill>
                <a:schemeClr val="bg1"/>
              </a:solidFill>
            </a:rPr>
            <a:t> :  </a:t>
          </a:r>
          <a:r>
            <a:rPr lang="en-US" sz="3400" kern="1200" dirty="0" err="1" smtClean="0">
              <a:solidFill>
                <a:schemeClr val="bg1"/>
              </a:solidFill>
            </a:rPr>
            <a:t>Argumen</a:t>
          </a:r>
          <a:r>
            <a:rPr lang="en-US" sz="3400" kern="1200" dirty="0" smtClean="0">
              <a:solidFill>
                <a:schemeClr val="bg1"/>
              </a:solidFill>
            </a:rPr>
            <a:t>, </a:t>
          </a:r>
          <a:r>
            <a:rPr lang="en-US" sz="3400" kern="1200" dirty="0" err="1" smtClean="0">
              <a:solidFill>
                <a:schemeClr val="bg1"/>
              </a:solidFill>
            </a:rPr>
            <a:t>alasan</a:t>
          </a:r>
          <a:r>
            <a:rPr lang="en-US" sz="3400" kern="1200" dirty="0" smtClean="0">
              <a:solidFill>
                <a:schemeClr val="bg1"/>
              </a:solidFill>
            </a:rPr>
            <a:t> .</a:t>
          </a:r>
          <a:endParaRPr lang="en-US" sz="3400" kern="1200" baseline="0" dirty="0">
            <a:solidFill>
              <a:schemeClr val="bg1"/>
            </a:solidFill>
          </a:endParaRPr>
        </a:p>
      </dsp:txBody>
      <dsp:txXfrm>
        <a:off x="65934" y="1770297"/>
        <a:ext cx="8097732" cy="1218787"/>
      </dsp:txXfrm>
    </dsp:sp>
    <dsp:sp modelId="{AA446C39-546E-4C12-9BFA-78BF577D6FDC}">
      <dsp:nvSpPr>
        <dsp:cNvPr id="0" name=""/>
        <dsp:cNvSpPr/>
      </dsp:nvSpPr>
      <dsp:spPr>
        <a:xfrm>
          <a:off x="0" y="3152939"/>
          <a:ext cx="8229600" cy="13506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rgbClr val="0070C0"/>
              </a:solidFill>
            </a:rPr>
            <a:t>3.BAGAIMANA </a:t>
          </a:r>
          <a:r>
            <a:rPr lang="en-US" sz="3400" kern="1200" dirty="0" smtClean="0"/>
            <a:t>: </a:t>
          </a:r>
          <a:r>
            <a:rPr lang="en-US" sz="3400" kern="1200" dirty="0" err="1" smtClean="0"/>
            <a:t>Langkah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dan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strategi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Implementasi</a:t>
          </a:r>
          <a:r>
            <a:rPr lang="en-US" sz="3400" kern="1200" dirty="0" smtClean="0"/>
            <a:t>, </a:t>
          </a:r>
          <a:r>
            <a:rPr lang="en-US" sz="3400" kern="1200" dirty="0" err="1" smtClean="0"/>
            <a:t>Pengembangan</a:t>
          </a:r>
          <a:r>
            <a:rPr lang="en-US" sz="3400" kern="1200" dirty="0" smtClean="0"/>
            <a:t>,</a:t>
          </a:r>
          <a:endParaRPr lang="en-GB" sz="3400" kern="1200" baseline="0" dirty="0"/>
        </a:p>
      </dsp:txBody>
      <dsp:txXfrm>
        <a:off x="65934" y="3218873"/>
        <a:ext cx="8097732" cy="1218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3193B-00DD-49BA-AF4A-48EC141EC041}">
      <dsp:nvSpPr>
        <dsp:cNvPr id="0" name=""/>
        <dsp:cNvSpPr/>
      </dsp:nvSpPr>
      <dsp:spPr>
        <a:xfrm>
          <a:off x="0" y="128856"/>
          <a:ext cx="8229600" cy="1374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smtClean="0"/>
            <a:t>Pendekatan pembelajaran yang berfokus pada penggunaan kelompok kecil untuk bekerja sama dalam </a:t>
          </a:r>
          <a:r>
            <a:rPr lang="sv-SE" sz="2500" b="1" kern="1200" smtClean="0"/>
            <a:t>memaksimalkan kondisi belajar</a:t>
          </a:r>
          <a:r>
            <a:rPr lang="sv-SE" sz="2500" kern="1200" smtClean="0"/>
            <a:t> dalam mencapai tujuan belajar.</a:t>
          </a:r>
          <a:endParaRPr lang="sv-SE" sz="2500" kern="1200" dirty="0" smtClean="0"/>
        </a:p>
      </dsp:txBody>
      <dsp:txXfrm>
        <a:off x="67110" y="195966"/>
        <a:ext cx="8095380" cy="1240530"/>
      </dsp:txXfrm>
    </dsp:sp>
    <dsp:sp modelId="{5CB8286C-CC51-458C-91A4-CDF9DBA1CBFC}">
      <dsp:nvSpPr>
        <dsp:cNvPr id="0" name=""/>
        <dsp:cNvSpPr/>
      </dsp:nvSpPr>
      <dsp:spPr>
        <a:xfrm>
          <a:off x="0" y="1575606"/>
          <a:ext cx="8229600" cy="1374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1" kern="1200" smtClean="0">
              <a:solidFill>
                <a:srgbClr val="800000"/>
              </a:solidFill>
            </a:rPr>
            <a:t>Students work together in small groups and learn through interaction with each other while the teacher coaches the process.</a:t>
          </a:r>
          <a:endParaRPr lang="en-US" sz="2500" kern="1200"/>
        </a:p>
      </dsp:txBody>
      <dsp:txXfrm>
        <a:off x="67110" y="1642716"/>
        <a:ext cx="8095380" cy="1240530"/>
      </dsp:txXfrm>
    </dsp:sp>
    <dsp:sp modelId="{0FAFB3AD-F44B-4C98-982F-F93C11EC1F99}">
      <dsp:nvSpPr>
        <dsp:cNvPr id="0" name=""/>
        <dsp:cNvSpPr/>
      </dsp:nvSpPr>
      <dsp:spPr>
        <a:xfrm>
          <a:off x="0" y="3022356"/>
          <a:ext cx="8229600" cy="1374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Pendekatan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pembelajaran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yang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memberi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kesempatan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kepada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anak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didik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untuk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bekerja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sama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dengan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temannya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dalam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tugas-tugas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</a:t>
          </a:r>
          <a:r>
            <a:rPr lang="en-US" altLang="ja-JP" sz="2500" kern="1200" dirty="0" err="1" smtClean="0">
              <a:solidFill>
                <a:srgbClr val="002060"/>
              </a:solidFill>
              <a:ea typeface="MS PGothic" pitchFamily="34" charset="-128"/>
            </a:rPr>
            <a:t>terstruktur</a:t>
          </a:r>
          <a:r>
            <a:rPr lang="en-US" altLang="ja-JP" sz="2500" kern="1200" dirty="0" smtClean="0">
              <a:solidFill>
                <a:srgbClr val="002060"/>
              </a:solidFill>
              <a:ea typeface="MS PGothic" pitchFamily="34" charset="-128"/>
            </a:rPr>
            <a:t> (Lie, A., 1995). </a:t>
          </a:r>
        </a:p>
      </dsp:txBody>
      <dsp:txXfrm>
        <a:off x="67110" y="3089466"/>
        <a:ext cx="8095380" cy="124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C85CE-B7CF-4292-943B-41233A53D5C5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74F01-CB26-4511-B7CD-DBDA8B881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2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9186-2D37-401C-AD2F-685E5D274A2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53794F4-0B0A-40E3-B2B0-8828C28E7483}" type="datetime1">
              <a:rPr lang="en-US" smtClean="0"/>
              <a:pPr/>
              <a:t>8/10/2015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CF112-03C6-4994-BA36-43F555CFF08D}" type="slidenum">
              <a:rPr lang="en-US"/>
              <a:pPr/>
              <a:t>15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B1443-FFC5-4A15-964D-33AD927D0C8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4707-AE2B-4C1D-A213-93368E582717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887A-0747-4DE3-BFE8-2EC9AA53BAAF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8EC9-7922-46CE-AB81-2630A6CA26BC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470194"/>
            <a:ext cx="7685411" cy="538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22968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419100"/>
            <a:ext cx="7772400" cy="574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44F61-1D38-42C9-ADCE-79A79593E4B0}" type="datetime1">
              <a:rPr lang="en-US" smtClean="0"/>
              <a:t>8/10/2015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29BA3-1BBF-47F6-91C6-9DAD539D6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592B-0F19-4A32-8A05-230DCDE8996F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9AAC-F838-43ED-8CC4-72D293135724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740-D2F4-4D88-BE5A-B8FCA354DE0D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BA6-2428-4140-9F87-608A443650F9}" type="datetime1">
              <a:rPr lang="en-US" smtClean="0"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B415-4350-4B87-857C-3E145F044082}" type="datetime1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82B0-D1CB-4C16-95CD-417DD9DF26D3}" type="datetime1">
              <a:rPr lang="en-US" smtClean="0"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41876-D11C-48E6-B4FF-C0703ACEB4C7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542C-A711-485F-A4C6-F9A5FC37E4A0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3330B-BD13-4985-8B60-D9DC99EBB0D7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79A33-5A3D-41A1-B799-83521A6B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pgcps.pg.k12.md.us/~elc/learning1.html" TargetMode="External"/><Relationship Id="rId7" Type="http://schemas.openxmlformats.org/officeDocument/2006/relationships/hyperlink" Target="http://www.ncrel.org/sdrs/areas/rpl_esys/collab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6" Type="http://schemas.openxmlformats.org/officeDocument/2006/relationships/hyperlink" Target="http://www.pwcs.edu/curriculum/sol/groupinves.htm" TargetMode="External"/><Relationship Id="rId5" Type="http://schemas.openxmlformats.org/officeDocument/2006/relationships/hyperlink" Target="http://www.jigsaw.org/" TargetMode="External"/><Relationship Id="rId4" Type="http://schemas.openxmlformats.org/officeDocument/2006/relationships/hyperlink" Target="http://www.literacynet.org/icans/chapter01/overview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0"/>
          <p:cNvSpPr txBox="1">
            <a:spLocks/>
          </p:cNvSpPr>
          <p:nvPr/>
        </p:nvSpPr>
        <p:spPr>
          <a:xfrm>
            <a:off x="1403648" y="2204864"/>
            <a:ext cx="7740352" cy="2376264"/>
          </a:xfrm>
          <a:prstGeom prst="rect">
            <a:avLst/>
          </a:prstGeom>
          <a:noFill/>
        </p:spPr>
        <p:txBody>
          <a:bodyPr vert="horz" lIns="91440" tIns="540000" rIns="216000" bIns="45720" rtlCol="0" anchor="t">
            <a:noAutofit/>
          </a:bodyPr>
          <a:lstStyle>
            <a:lvl1pPr marL="285750" indent="-28575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1800" kern="1200">
                <a:solidFill>
                  <a:schemeClr val="accent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pPr marL="0" indent="0"/>
            <a:r>
              <a:rPr lang="en-GB" sz="4000" i="1" dirty="0" smtClean="0"/>
              <a:t>COOPERATIVE  LEARNING                              IN HIGHER EDUCATION</a:t>
            </a:r>
          </a:p>
          <a:p>
            <a:pPr marL="0" indent="0"/>
            <a:r>
              <a:rPr lang="en-GB" sz="2400" i="1" dirty="0" smtClean="0">
                <a:solidFill>
                  <a:srgbClr val="002060"/>
                </a:solidFill>
              </a:rPr>
              <a:t>P</a:t>
            </a:r>
            <a:r>
              <a:rPr lang="en-GB" sz="2800" i="1" dirty="0" smtClean="0">
                <a:solidFill>
                  <a:srgbClr val="002060"/>
                </a:solidFill>
              </a:rPr>
              <a:t>re</a:t>
            </a:r>
            <a:r>
              <a:rPr lang="en-GB" sz="2400" i="1" dirty="0" smtClean="0">
                <a:solidFill>
                  <a:srgbClr val="002060"/>
                </a:solidFill>
              </a:rPr>
              <a:t>pared by</a:t>
            </a:r>
          </a:p>
          <a:p>
            <a:r>
              <a:rPr lang="en-GB" sz="2400" i="1" dirty="0" err="1" smtClean="0">
                <a:solidFill>
                  <a:srgbClr val="002060"/>
                </a:solidFill>
              </a:rPr>
              <a:t>Dinn</a:t>
            </a:r>
            <a:r>
              <a:rPr lang="en-GB" sz="2400" i="1" dirty="0" smtClean="0">
                <a:solidFill>
                  <a:srgbClr val="002060"/>
                </a:solidFill>
              </a:rPr>
              <a:t> </a:t>
            </a:r>
            <a:r>
              <a:rPr lang="en-GB" sz="2400" i="1" dirty="0" err="1" smtClean="0">
                <a:solidFill>
                  <a:srgbClr val="002060"/>
                </a:solidFill>
              </a:rPr>
              <a:t>Wahyudin</a:t>
            </a:r>
            <a:r>
              <a:rPr lang="en-GB" sz="2400" i="1" dirty="0" smtClean="0">
                <a:solidFill>
                  <a:srgbClr val="002060"/>
                </a:solidFill>
              </a:rPr>
              <a:t> </a:t>
            </a:r>
            <a:endParaRPr lang="en-GB" sz="2400" i="1" dirty="0">
              <a:solidFill>
                <a:srgbClr val="002060"/>
              </a:solidFill>
            </a:endParaRPr>
          </a:p>
        </p:txBody>
      </p:sp>
      <p:sp>
        <p:nvSpPr>
          <p:cNvPr id="3" name="Titre 10"/>
          <p:cNvSpPr txBox="1">
            <a:spLocks/>
          </p:cNvSpPr>
          <p:nvPr/>
        </p:nvSpPr>
        <p:spPr>
          <a:xfrm>
            <a:off x="1763688" y="131253"/>
            <a:ext cx="7160441" cy="1800200"/>
          </a:xfrm>
          <a:prstGeom prst="rect">
            <a:avLst/>
          </a:prstGeom>
          <a:noFill/>
        </p:spPr>
        <p:txBody>
          <a:bodyPr vert="horz" lIns="91440" tIns="540000" rIns="216000" bIns="45720" rtlCol="0" anchor="t">
            <a:noAutofit/>
          </a:bodyPr>
          <a:lstStyle>
            <a:lvl1pPr marL="285750" indent="-28575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1800" kern="1200">
                <a:solidFill>
                  <a:schemeClr val="accent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Pelatihan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Student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Center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Learning (SCL) FBM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UTama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10-13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Agustus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2015 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5" descr="http://chikapaguita25.blog.widyatama.ac.id/files/2015/05/1913960_277848410211_5355653_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051685" cy="205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59632" y="630932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FAKULTAS BISNIS DAN MANAJEMEN UNIVERSITAS WIDYATA </a:t>
            </a:r>
            <a:r>
              <a:rPr lang="en-US" sz="2000" b="1" dirty="0" err="1" smtClean="0"/>
              <a:t>UTama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pic>
        <p:nvPicPr>
          <p:cNvPr id="9" name="Picture 8" descr="http://chikapaguita25.blog.widyatama.ac.id/files/2015/05/1913960_277848410211_5355653_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0432" y="6237312"/>
            <a:ext cx="68356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321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009900"/>
                </a:solidFill>
              </a:rPr>
              <a:t>Phase 2:</a:t>
            </a:r>
            <a:r>
              <a:rPr lang="en-US" smtClean="0">
                <a:solidFill>
                  <a:srgbClr val="800000"/>
                </a:solidFill>
              </a:rPr>
              <a:t>  Teams and Roles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71500" indent="-571500" eaLnBrk="1" hangingPunct="1"/>
            <a:r>
              <a:rPr lang="en-US" dirty="0" smtClean="0"/>
              <a:t>Organize materials, learning experiences and small group activities by paying attention to 4 key features:</a:t>
            </a:r>
          </a:p>
          <a:p>
            <a:pPr marL="839788" lvl="1" indent="-382588" eaLnBrk="1" hangingPunct="1">
              <a:buFont typeface="Wingdings" pitchFamily="2" charset="2"/>
              <a:buAutoNum type="arabicPeriod"/>
            </a:pPr>
            <a:r>
              <a:rPr lang="en-US" dirty="0" smtClean="0"/>
              <a:t>Form heterogeneous teams</a:t>
            </a:r>
          </a:p>
          <a:p>
            <a:pPr marL="839788" lvl="1" indent="-382588" eaLnBrk="1" hangingPunct="1">
              <a:buFont typeface="Wingdings" pitchFamily="2" charset="2"/>
              <a:buAutoNum type="arabicPeriod"/>
            </a:pPr>
            <a:r>
              <a:rPr lang="en-US" dirty="0" smtClean="0"/>
              <a:t>How students will work together in small groups (</a:t>
            </a:r>
            <a:r>
              <a:rPr lang="en-US" i="1" dirty="0" smtClean="0"/>
              <a:t>Student Teams, Jigsaw, Group Investigation, Think-Pair-Share)</a:t>
            </a:r>
            <a:endParaRPr lang="en-US" dirty="0" smtClean="0"/>
          </a:p>
          <a:p>
            <a:pPr marL="839788" lvl="1" indent="-382588" eaLnBrk="1" hangingPunct="1">
              <a:buFont typeface="Wingdings" pitchFamily="2" charset="2"/>
              <a:buAutoNum type="arabicPeriod"/>
            </a:pPr>
            <a:r>
              <a:rPr lang="en-US" dirty="0" smtClean="0"/>
              <a:t>How behavior and results will be recognized or rewarded</a:t>
            </a:r>
          </a:p>
          <a:p>
            <a:pPr marL="839788" lvl="1" indent="-382588" eaLnBrk="1" hangingPunct="1">
              <a:buFont typeface="Wingdings" pitchFamily="2" charset="2"/>
              <a:buAutoNum type="arabicPeriod"/>
            </a:pPr>
            <a:r>
              <a:rPr lang="en-US" dirty="0" smtClean="0"/>
              <a:t>Realistic time estimate</a:t>
            </a:r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2060-D1CC-4D45-B2AA-BC2C0BEE502D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10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76288" y="779463"/>
            <a:ext cx="7616825" cy="1125537"/>
          </a:xfrm>
        </p:spPr>
        <p:txBody>
          <a:bodyPr/>
          <a:lstStyle/>
          <a:p>
            <a:pPr eaLnBrk="1" hangingPunct="1"/>
            <a:r>
              <a:rPr lang="en-US" sz="3200" i="1" dirty="0" smtClean="0">
                <a:solidFill>
                  <a:srgbClr val="800000"/>
                </a:solidFill>
              </a:rPr>
              <a:t>Phase 3:</a:t>
            </a:r>
            <a:r>
              <a:rPr lang="en-US" sz="3200" dirty="0" smtClean="0">
                <a:solidFill>
                  <a:srgbClr val="800000"/>
                </a:solidFill>
              </a:rPr>
              <a:t>  Facilitate learning, social Skills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en-US" sz="2600" b="1" dirty="0" smtClean="0"/>
              <a:t>Help with Transitions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2600" b="1" dirty="0" smtClean="0"/>
              <a:t>Teach Cooperation</a:t>
            </a:r>
            <a:endParaRPr lang="en-US" b="1" dirty="0" smtClean="0"/>
          </a:p>
          <a:p>
            <a:pPr marL="839788" lvl="1" indent="-382588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9900"/>
                </a:solidFill>
              </a:rPr>
              <a:t>Task Interdependence</a:t>
            </a:r>
          </a:p>
          <a:p>
            <a:pPr marL="839788" lvl="1" indent="-382588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9900"/>
                </a:solidFill>
              </a:rPr>
              <a:t>Social Skills</a:t>
            </a:r>
          </a:p>
          <a:p>
            <a:pPr marL="1131888" lvl="2" indent="-217488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rgbClr val="81BD31"/>
                </a:solidFill>
              </a:rPr>
              <a:t>Sharing Skills</a:t>
            </a:r>
          </a:p>
          <a:p>
            <a:pPr marL="1131888" lvl="2" indent="-217488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rgbClr val="81BD31"/>
                </a:solidFill>
              </a:rPr>
              <a:t>Participation Skills</a:t>
            </a:r>
          </a:p>
          <a:p>
            <a:pPr marL="839788" lvl="1" indent="-382588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</a:rPr>
              <a:t>Communication Skills</a:t>
            </a:r>
          </a:p>
          <a:p>
            <a:pPr marL="839788" lvl="1" indent="-382588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</a:rPr>
              <a:t>Group Skills</a:t>
            </a:r>
          </a:p>
          <a:p>
            <a:pPr marL="1131888" lvl="2" indent="-217488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rgbClr val="81BD31"/>
                </a:solidFill>
              </a:rPr>
              <a:t>Team Building</a:t>
            </a:r>
          </a:p>
          <a:p>
            <a:pPr marL="839788" lvl="1" indent="-382588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</a:rPr>
              <a:t>Teaching Social and Group Skills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CC00"/>
              </a:solidFill>
            </a:endParaRPr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1A6E-97C5-4C2D-B911-DDDEA4D6860C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11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5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5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5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5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5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 smtClean="0">
                <a:solidFill>
                  <a:srgbClr val="800000"/>
                </a:solidFill>
              </a:rPr>
              <a:t>Phase 4:</a:t>
            </a:r>
            <a:r>
              <a:rPr lang="en-US" sz="3200" smtClean="0">
                <a:solidFill>
                  <a:srgbClr val="800000"/>
                </a:solidFill>
              </a:rPr>
              <a:t>  Assess Throughout and/or with Presentations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sz="3600" b="1" smtClean="0"/>
              <a:t>Test</a:t>
            </a:r>
            <a:r>
              <a:rPr lang="en-US" sz="3600" smtClean="0"/>
              <a:t> Academic Learning</a:t>
            </a:r>
          </a:p>
          <a:p>
            <a:pPr marL="571500" indent="-571500" eaLnBrk="1" hangingPunct="1"/>
            <a:r>
              <a:rPr lang="en-US" sz="3600" b="1" smtClean="0"/>
              <a:t>Assess</a:t>
            </a:r>
            <a:r>
              <a:rPr lang="en-US" sz="3600" smtClean="0"/>
              <a:t> Cooperation</a:t>
            </a:r>
          </a:p>
          <a:p>
            <a:pPr marL="571500" indent="-571500" eaLnBrk="1" hangingPunct="1"/>
            <a:r>
              <a:rPr lang="en-US" sz="3600" b="1" smtClean="0"/>
              <a:t>Grade</a:t>
            </a:r>
            <a:r>
              <a:rPr lang="en-US" sz="3600" smtClean="0"/>
              <a:t> Cooperative Learning</a:t>
            </a:r>
          </a:p>
          <a:p>
            <a:pPr marL="571500" indent="-571500" eaLnBrk="1" hangingPunct="1"/>
            <a:r>
              <a:rPr lang="en-US" sz="3600" b="1" smtClean="0"/>
              <a:t>Recognize</a:t>
            </a:r>
            <a:r>
              <a:rPr lang="en-US" sz="3600" smtClean="0"/>
              <a:t> Cooperative Effort</a:t>
            </a:r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7A1C-DC8A-4072-81FE-3AFC6C8E3288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12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3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 smtClean="0">
                <a:solidFill>
                  <a:srgbClr val="800000"/>
                </a:solidFill>
              </a:rPr>
              <a:t>Phase 5:</a:t>
            </a:r>
            <a:r>
              <a:rPr lang="en-US" sz="3200" smtClean="0">
                <a:solidFill>
                  <a:srgbClr val="800000"/>
                </a:solidFill>
              </a:rPr>
              <a:t>  Recognize Group &amp; Individual Efforts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smtClean="0">
                <a:solidFill>
                  <a:srgbClr val="800000"/>
                </a:solidFill>
              </a:rPr>
              <a:t>Find ways to </a:t>
            </a:r>
            <a:r>
              <a:rPr lang="en-US" b="1" smtClean="0">
                <a:solidFill>
                  <a:srgbClr val="800000"/>
                </a:solidFill>
              </a:rPr>
              <a:t>highlight</a:t>
            </a:r>
            <a:r>
              <a:rPr lang="en-US" smtClean="0">
                <a:solidFill>
                  <a:srgbClr val="800000"/>
                </a:solidFill>
              </a:rPr>
              <a:t> group presentations by displaying results prominently in room.</a:t>
            </a:r>
          </a:p>
          <a:p>
            <a:pPr marL="571500" indent="-571500" eaLnBrk="1" hangingPunct="1"/>
            <a:r>
              <a:rPr lang="en-US" smtClean="0">
                <a:solidFill>
                  <a:srgbClr val="993366"/>
                </a:solidFill>
              </a:rPr>
              <a:t>Maybe </a:t>
            </a:r>
            <a:r>
              <a:rPr lang="en-US" b="1" smtClean="0">
                <a:solidFill>
                  <a:srgbClr val="993366"/>
                </a:solidFill>
              </a:rPr>
              <a:t>invite guests</a:t>
            </a:r>
            <a:r>
              <a:rPr lang="en-US" smtClean="0">
                <a:solidFill>
                  <a:srgbClr val="993366"/>
                </a:solidFill>
              </a:rPr>
              <a:t> to hear final reports.</a:t>
            </a:r>
          </a:p>
          <a:p>
            <a:pPr marL="571500" indent="-571500" eaLnBrk="1" hangingPunct="1"/>
            <a:r>
              <a:rPr lang="en-US" smtClean="0">
                <a:solidFill>
                  <a:srgbClr val="800000"/>
                </a:solidFill>
              </a:rPr>
              <a:t>Consider summarizing results through </a:t>
            </a:r>
            <a:r>
              <a:rPr lang="en-US" b="1" smtClean="0">
                <a:solidFill>
                  <a:srgbClr val="800000"/>
                </a:solidFill>
              </a:rPr>
              <a:t>newsletters</a:t>
            </a:r>
            <a:r>
              <a:rPr lang="en-US" smtClean="0">
                <a:solidFill>
                  <a:srgbClr val="800000"/>
                </a:solidFill>
              </a:rPr>
              <a:t> or other forums.</a:t>
            </a:r>
          </a:p>
          <a:p>
            <a:pPr marL="571500" indent="-571500" eaLnBrk="1" hangingPunct="1"/>
            <a:r>
              <a:rPr lang="en-US" smtClean="0">
                <a:solidFill>
                  <a:srgbClr val="993366"/>
                </a:solidFill>
              </a:rPr>
              <a:t>Each individual makes some kind of </a:t>
            </a:r>
            <a:r>
              <a:rPr lang="en-US" b="1" smtClean="0">
                <a:solidFill>
                  <a:srgbClr val="993366"/>
                </a:solidFill>
              </a:rPr>
              <a:t>unique contribution</a:t>
            </a:r>
            <a:r>
              <a:rPr lang="en-US" smtClean="0">
                <a:solidFill>
                  <a:srgbClr val="993366"/>
                </a:solidFill>
              </a:rPr>
              <a:t> – highlight those.</a:t>
            </a:r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01BF-86A2-4D5C-A3A4-424F2532B062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13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3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2" grpId="0"/>
      <p:bldP spid="5376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err="1" smtClean="0"/>
              <a:t>Teknik-teknik</a:t>
            </a:r>
            <a:r>
              <a:rPr lang="en-US" sz="4000" b="1" dirty="0" smtClean="0"/>
              <a:t>  CL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556792"/>
            <a:ext cx="7077472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1. </a:t>
            </a:r>
            <a:r>
              <a:rPr lang="en-US" dirty="0" err="1" smtClean="0"/>
              <a:t>Teknik</a:t>
            </a:r>
            <a:r>
              <a:rPr lang="en-US" dirty="0" smtClean="0"/>
              <a:t> STAD (Student Team Achievement Division)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2. </a:t>
            </a:r>
            <a:r>
              <a:rPr lang="en-US" dirty="0" err="1" smtClean="0"/>
              <a:t>Teknik</a:t>
            </a:r>
            <a:r>
              <a:rPr lang="en-US" dirty="0" smtClean="0"/>
              <a:t> Jigsaw</a:t>
            </a:r>
          </a:p>
          <a:p>
            <a:pPr eaLnBrk="1" hangingPunct="1">
              <a:buFontTx/>
              <a:buNone/>
            </a:pPr>
            <a:r>
              <a:rPr lang="en-US" dirty="0" smtClean="0"/>
              <a:t>3.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65A6-E097-4F0D-AC5D-EDDD6AEADDB2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14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908050"/>
            <a:ext cx="8534400" cy="311150"/>
          </a:xfrm>
          <a:noFill/>
        </p:spPr>
        <p:txBody>
          <a:bodyPr lIns="70327" tIns="35164" rIns="70327" bIns="35164">
            <a:normAutofit fontScale="90000"/>
          </a:bodyPr>
          <a:lstStyle/>
          <a:p>
            <a:pPr eaLnBrk="1" hangingPunct="1"/>
            <a:r>
              <a:rPr lang="en-US" sz="2700" b="1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7466013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Comic Sans MS"/>
              </a:rPr>
              <a:t>STUDENT TEAMS-ACHIEVEMENT DIVISIONS (STAD)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80988" y="1371600"/>
            <a:ext cx="8651875" cy="530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842" tIns="34921" rIns="69842" bIns="34921">
            <a:spAutoFit/>
          </a:bodyPr>
          <a:lstStyle/>
          <a:p>
            <a:pPr algn="just" defTabSz="698500" eaLnBrk="1" hangingPunct="1">
              <a:spcBef>
                <a:spcPct val="50000"/>
              </a:spcBef>
            </a:pPr>
            <a:r>
              <a:rPr lang="sv-SE" sz="2800" dirty="0">
                <a:latin typeface="Tahoma" pitchFamily="34" charset="0"/>
              </a:rPr>
              <a:t>Metode ini dipandang paling sederhana dari metode pembelajaran kooperatif yang lain</a:t>
            </a:r>
            <a:r>
              <a:rPr lang="sv-SE" sz="2800" dirty="0" smtClean="0">
                <a:latin typeface="Tahoma" pitchFamily="34" charset="0"/>
              </a:rPr>
              <a:t>.</a:t>
            </a:r>
          </a:p>
          <a:p>
            <a:pPr algn="just" defTabSz="698500" eaLnBrk="1" hangingPunct="1">
              <a:spcBef>
                <a:spcPct val="50000"/>
              </a:spcBef>
            </a:pPr>
            <a:r>
              <a:rPr lang="sv-SE" sz="2800" dirty="0" smtClean="0">
                <a:latin typeface="Tahoma" pitchFamily="34" charset="0"/>
              </a:rPr>
              <a:t>Dosen/Guru </a:t>
            </a:r>
            <a:r>
              <a:rPr lang="sv-SE" sz="2800" dirty="0">
                <a:latin typeface="Tahoma" pitchFamily="34" charset="0"/>
              </a:rPr>
              <a:t>menggunakan metode STAD untuk mengajarkan </a:t>
            </a:r>
            <a:r>
              <a:rPr lang="sv-SE" sz="2800" b="1" dirty="0">
                <a:latin typeface="Tahoma" pitchFamily="34" charset="0"/>
              </a:rPr>
              <a:t>informasi akademik baru</a:t>
            </a:r>
            <a:r>
              <a:rPr lang="sv-SE" sz="2800" dirty="0">
                <a:latin typeface="Tahoma" pitchFamily="34" charset="0"/>
              </a:rPr>
              <a:t> kepada </a:t>
            </a:r>
            <a:r>
              <a:rPr lang="sv-SE" sz="2800" dirty="0" smtClean="0">
                <a:latin typeface="Tahoma" pitchFamily="34" charset="0"/>
              </a:rPr>
              <a:t>mahasiswa, melalui </a:t>
            </a:r>
            <a:r>
              <a:rPr lang="sv-SE" sz="2800" dirty="0">
                <a:latin typeface="Tahoma" pitchFamily="34" charset="0"/>
              </a:rPr>
              <a:t>penyajian verbal maupun tertulis. </a:t>
            </a:r>
            <a:endParaRPr lang="en-US" sz="2800" dirty="0">
              <a:solidFill>
                <a:schemeClr val="folHlink"/>
              </a:solidFill>
              <a:cs typeface="Arial" pitchFamily="34" charset="0"/>
            </a:endParaRPr>
          </a:p>
          <a:p>
            <a:pPr algn="just" defTabSz="698500" eaLnBrk="1" hangingPunct="1">
              <a:spcBef>
                <a:spcPct val="50000"/>
              </a:spcBef>
            </a:pPr>
            <a:endParaRPr lang="en-US" sz="2800" dirty="0">
              <a:solidFill>
                <a:schemeClr val="folHlink"/>
              </a:solidFill>
              <a:cs typeface="Arial" pitchFamily="34" charset="0"/>
            </a:endParaRPr>
          </a:p>
          <a:p>
            <a:pPr defTabSz="698500" eaLnBrk="1" hangingPunct="1">
              <a:spcBef>
                <a:spcPct val="50000"/>
              </a:spcBef>
            </a:pPr>
            <a:endParaRPr lang="en-US" sz="2400" dirty="0">
              <a:solidFill>
                <a:schemeClr val="folHlink"/>
              </a:solidFill>
              <a:cs typeface="Arial" pitchFamily="34" charset="0"/>
            </a:endParaRPr>
          </a:p>
          <a:p>
            <a:pPr defTabSz="698500" eaLnBrk="1" hangingPunct="1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  <a:cs typeface="Arial" pitchFamily="34" charset="0"/>
            </a:endParaRPr>
          </a:p>
          <a:p>
            <a:pPr defTabSz="698500" eaLnBrk="1" hangingPunct="1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  <a:cs typeface="Arial" pitchFamily="34" charset="0"/>
            </a:endParaRPr>
          </a:p>
          <a:p>
            <a:pPr defTabSz="698500" eaLnBrk="1" hangingPunct="1">
              <a:spcBef>
                <a:spcPct val="50000"/>
              </a:spcBef>
            </a:pPr>
            <a:endParaRPr lang="en-US" sz="2400" dirty="0">
              <a:cs typeface="Arial" pitchFamily="34" charset="0"/>
            </a:endParaRPr>
          </a:p>
        </p:txBody>
      </p:sp>
      <p:pic>
        <p:nvPicPr>
          <p:cNvPr id="5" name="Picture 4" descr="http://chikapaguita25.blog.widyatama.ac.id/files/2015/05/1913960_277848410211_5355653_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D553-4305-41FB-98A3-594CB5990C17}" type="datetime1">
              <a:rPr lang="en-US" smtClean="0"/>
              <a:t>8/10/2015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15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Teknik</a:t>
            </a:r>
            <a:r>
              <a:rPr lang="en-US" sz="4000" dirty="0" smtClean="0"/>
              <a:t> STAD 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en-US" sz="2000" smtClean="0"/>
              <a:t>Apersepsi ttg materi yang akan diajarkan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en-US" sz="2000" smtClean="0"/>
              <a:t>Penjelasan tentang kompetesi dasar/ tujuan pembelajaran yang ingin dicapai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en-US" sz="2000" smtClean="0"/>
              <a:t>Penjelasan cara pembelajaran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en-US" sz="2000" smtClean="0"/>
              <a:t>Pembagian siswa ke dalam kelompok secara heterogen, tiap kelompok 3-4 siswa)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en-US" sz="2000" smtClean="0"/>
              <a:t>Tiap anggota tim menggunakan </a:t>
            </a:r>
            <a:r>
              <a:rPr lang="en-US" sz="2000" b="1" i="1" smtClean="0"/>
              <a:t>lembar kerja</a:t>
            </a:r>
            <a:r>
              <a:rPr lang="en-US" sz="2000" smtClean="0"/>
              <a:t> akademik dan kemudian saling membantu untuk menguasai bahan ajar melalui tanya jawab atau diskusi antar sesama anaggota tim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en-US" sz="2000" smtClean="0"/>
              <a:t>Tiap 1-2 m</a:t>
            </a:r>
            <a:r>
              <a:rPr lang="id-ID" sz="2000" smtClean="0"/>
              <a:t>i</a:t>
            </a:r>
            <a:r>
              <a:rPr lang="en-US" sz="2000" smtClean="0"/>
              <a:t>ngg</a:t>
            </a:r>
            <a:r>
              <a:rPr lang="id-ID" sz="2000" smtClean="0"/>
              <a:t>u</a:t>
            </a:r>
            <a:r>
              <a:rPr lang="en-US" sz="2000" smtClean="0"/>
              <a:t> secara individual atau tim dievaluasi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en-US" sz="2000" smtClean="0"/>
              <a:t>Tiap siswa dan tiap tim diberi skor atas penguasaannya terhadap bahan ajar, dan diberi hadian bagi yang berprestasi baik individu maupun tim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000" smtClean="0"/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DECE-ED40-465D-B01D-876231D3FF06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16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Teknik</a:t>
            </a:r>
            <a:r>
              <a:rPr lang="en-US" sz="4000" dirty="0" smtClean="0"/>
              <a:t> Jigsaw 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en-US" sz="2400" smtClean="0"/>
              <a:t>pengajar memberikan pengenalan mengenai topik yang akan dibahas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en-US" sz="2400" smtClean="0"/>
              <a:t>Pengajar membagi bahan pelajaran yang akan diberikan menjadi empat atau lima bagian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en-US" sz="2400" smtClean="0"/>
              <a:t>Siswa dibagi dalam kelompok berempat atau berlima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en-US" sz="2400" smtClean="0"/>
              <a:t>Bagian pertama bahan diberikan kepada siswa yang pertama,, sedangkan siswa yang kedua menerima bagian yang kedua, dan seterusnya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5)    siswa disuruh membaca/mengerjakan bagian mereka masing-masing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6)    Setelah selesai, siswa saling berbagi mengenai bagian yang dibaca/dikerjakan masing-masing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endParaRPr lang="en-US" sz="2400" smtClean="0"/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AA3E2-FFF3-4DAB-8EAE-B1AC98CA1EBE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17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arenR" startAt="7"/>
            </a:pPr>
            <a:r>
              <a:rPr lang="en-US" sz="2400" smtClean="0"/>
              <a:t>Membentuk kelompok pakar yang terdiri dari setiap siswa setiap kelompok yang mendapatkan tugas yang sama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 startAt="7"/>
            </a:pPr>
            <a:r>
              <a:rPr lang="en-US" sz="2400" smtClean="0"/>
              <a:t>Mereka bekerja sama mempelajari/mengerjakan bagian tersebut, kemudian masing-masing siswa kembali ke kelompoknya sendiri dan membagikan apa yang telah dipelajarinya kepada rekan-rekan dalam kealompoknya 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 startAt="7"/>
            </a:pPr>
            <a:r>
              <a:rPr lang="en-US" sz="2400" smtClean="0"/>
              <a:t>Diakhiri Diskusi mengenai topik dalam bahan pelajaran hari itu. Diskusi bisa dilakukan antara pasangan atau dengan seluruh kelas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Variasi 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Jika tugas yang dikerjakan cukup sulit, siswa yang bisa membentuk kelompok para ahli, siswa berkumpul dengan siswa lain yang mendapatkan bagian yang sama dari kelompok lain. </a:t>
            </a:r>
          </a:p>
        </p:txBody>
      </p:sp>
      <p:pic>
        <p:nvPicPr>
          <p:cNvPr id="3" name="Picture 2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5E26-419E-4E63-88E7-15C9E055457D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18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Teknik Struktural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Mencari Pasangan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Bertukar Pasangan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Berkirim Salam dan Soal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Bercerita Berpasanan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Dua Tinggal Dua Tamu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Keliling Kelompok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Kancing Gemrincing</a:t>
            </a:r>
          </a:p>
          <a:p>
            <a:pPr marL="609600" indent="-609600" eaLnBrk="1" hangingPunct="1"/>
            <a:endParaRPr lang="en-US" smtClean="0"/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0CA-E0AF-4FE6-8358-D96D6188F436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19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002060"/>
                </a:solidFill>
              </a:rPr>
              <a:t>AGENDA</a:t>
            </a:r>
            <a:endParaRPr lang="en-GB" sz="48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B2BC-2A7C-4215-A23C-85374F05D8D9}" type="datetime1">
              <a:rPr lang="en-US" smtClean="0"/>
              <a:t>8/10/2015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63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/>
              <a:t>Langkah-langkah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Teknik</a:t>
            </a:r>
            <a:r>
              <a:rPr lang="en-US" sz="4000" dirty="0" smtClean="0"/>
              <a:t> </a:t>
            </a:r>
            <a:r>
              <a:rPr lang="en-US" sz="4000" dirty="0" err="1" smtClean="0"/>
              <a:t>Mencari</a:t>
            </a:r>
            <a:r>
              <a:rPr lang="en-US" sz="4000" dirty="0" smtClean="0"/>
              <a:t> </a:t>
            </a:r>
            <a:r>
              <a:rPr lang="en-US" sz="4000" dirty="0" err="1" smtClean="0"/>
              <a:t>Pasangan</a:t>
            </a:r>
            <a:endParaRPr lang="en-US" sz="40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Guru menyiapkan kartu topik materi pelj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Kartu dibagi kepada setiap siswa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Siswa mencari pasangan berdasarkan kartu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Setiap pasangan mendiskusikan tugas secara bersama-sama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Siswa menyampaikan hasil kerja kelompok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Evaluasi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</a:pPr>
            <a:endParaRPr lang="en-US" smtClean="0"/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0040-D528-4D89-B223-38EAFC3DFF2B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20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Evaluasi</a:t>
            </a:r>
            <a:endParaRPr lang="en-US" sz="40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1) Dalam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pembl</a:t>
            </a:r>
            <a:r>
              <a:rPr lang="en-US" dirty="0" smtClean="0"/>
              <a:t> </a:t>
            </a:r>
            <a:r>
              <a:rPr lang="en-US" dirty="0" err="1" smtClean="0"/>
              <a:t>Cooperatif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2)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3)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4)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+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2</a:t>
            </a:r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C766-9B57-496D-8B0A-0F24359D241E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21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Contoh penilaian proses pembelajaran kelompok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Apakah setiap anggota berpartisipasi?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    a. Selalu b. Biasanya c.Kadang-kadang d. Jarang e. Tidak pernah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2.     Apakah anda sudah berusaha membantu yang lain mengutarakan pendapat?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a. Selalu b. Biasanya c.Kadang-kadang d. Jarang e. Tidak pernah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3.	Apakah sudah saling mendengarkan sata sama lainnya?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a. Selalu b. Biasanya c.Kadang-kadang d. Jarang e. Tidak pernah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4. 	Apakah anda memuji rekan yang telah bekerja baik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a. Selalu b. Biasanya c.Kadang-kadang d. Jarang e. Tidak pernah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5. 	Apakah anda saling bertanya?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a. Selalu b. Biasanya c.Kadang-kadang d. Jarang e. Tidak pernah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6. 	Apakah saling memperhatikan satu sama lain?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a. Selalu b. Biasanya c.Kadang-kadang d. Jarang e. Tidak pernah</a:t>
            </a:r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C558-0A84-4654-9EA7-A878B3DDC166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22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Links to Cooperative Learning 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700" smtClean="0">
                <a:hlinkClick r:id="rId3"/>
              </a:rPr>
              <a:t>A guide to Cooperative Learning</a:t>
            </a:r>
            <a:endParaRPr lang="en-US" sz="2700" smtClean="0"/>
          </a:p>
          <a:p>
            <a:pPr eaLnBrk="1" hangingPunct="1"/>
            <a:r>
              <a:rPr lang="en-US" sz="2700" smtClean="0">
                <a:hlinkClick r:id="rId4"/>
              </a:rPr>
              <a:t>Overview of Cooperative Learning Strategies</a:t>
            </a:r>
            <a:endParaRPr lang="en-US" sz="2700" smtClean="0"/>
          </a:p>
          <a:p>
            <a:pPr eaLnBrk="1" hangingPunct="1"/>
            <a:r>
              <a:rPr lang="en-US" sz="2700" smtClean="0">
                <a:hlinkClick r:id="rId5"/>
              </a:rPr>
              <a:t>Jigsaw</a:t>
            </a:r>
            <a:endParaRPr lang="en-US" sz="2700" smtClean="0"/>
          </a:p>
          <a:p>
            <a:pPr eaLnBrk="1" hangingPunct="1"/>
            <a:r>
              <a:rPr lang="en-US" sz="2700" smtClean="0">
                <a:hlinkClick r:id="rId6"/>
              </a:rPr>
              <a:t>Group Investigation</a:t>
            </a:r>
            <a:endParaRPr lang="en-US" sz="2700" smtClean="0"/>
          </a:p>
          <a:p>
            <a:pPr eaLnBrk="1" hangingPunct="1"/>
            <a:r>
              <a:rPr lang="en-US" sz="2700" smtClean="0">
                <a:hlinkClick r:id="rId7"/>
              </a:rPr>
              <a:t>The Collaborative Classroom</a:t>
            </a:r>
            <a:r>
              <a:rPr lang="en-US" sz="2700" smtClean="0"/>
              <a:t> </a:t>
            </a:r>
          </a:p>
          <a:p>
            <a:pPr eaLnBrk="1" hangingPunct="1"/>
            <a:endParaRPr lang="en-US" sz="2700" smtClean="0"/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1823-37DB-4D2F-B4FF-548CF637B4A0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23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AutoShape 3"/>
          <p:cNvSpPr>
            <a:spLocks noChangeArrowheads="1"/>
          </p:cNvSpPr>
          <p:nvPr/>
        </p:nvSpPr>
        <p:spPr bwMode="auto">
          <a:xfrm>
            <a:off x="783272" y="2636912"/>
            <a:ext cx="6580423" cy="2520280"/>
          </a:xfrm>
          <a:prstGeom prst="cloudCallout">
            <a:avLst>
              <a:gd name="adj1" fmla="val 39818"/>
              <a:gd name="adj2" fmla="val -1079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4000" b="1" dirty="0">
                <a:solidFill>
                  <a:schemeClr val="bg1"/>
                </a:solidFill>
                <a:effectLst/>
                <a:latin typeface="Arial" charset="0"/>
              </a:rPr>
              <a:t>TERIMA KASIH.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DBD414-4853-4D24-8719-531B0F0E60AF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961" y="5301209"/>
            <a:ext cx="6115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dinn</a:t>
            </a:r>
            <a:r>
              <a:rPr lang="en-US" sz="3600" b="1" dirty="0" smtClean="0"/>
              <a:t> _wahyudin@yahoo.com</a:t>
            </a:r>
            <a:endParaRPr lang="en-US" sz="36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29BA3-1BBF-47F6-91C6-9DAD539D60D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" name="Picture 9" descr="http://chikapaguita25.blog.widyatama.ac.id/files/2015/05/1913960_277848410211_5355653_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4967" y="332657"/>
            <a:ext cx="1893863" cy="205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chikapaguita25.blog.widyatama.ac.id/files/2015/05/1913960_277848410211_5355653_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 dirty="0" smtClean="0"/>
              <a:t>1. APA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b="1" i="1" dirty="0" smtClean="0">
                <a:solidFill>
                  <a:srgbClr val="FF0000"/>
                </a:solidFill>
              </a:rPr>
              <a:t>Cooperative Learning</a:t>
            </a:r>
            <a:endParaRPr lang="en-GB" sz="4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7143768" y="0"/>
            <a:ext cx="1714512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29652" y="6429396"/>
            <a:ext cx="357190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ttp://chikapaguita25.blog.widyatama.ac.id/files/2015/05/1913960_277848410211_5355653_n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0"/>
            <a:ext cx="971600" cy="9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117E-4F5B-435E-8C16-599A082F4C45}" type="datetime1">
              <a:rPr lang="en-US" smtClean="0"/>
              <a:t>8/10/2015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63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FF0000"/>
                </a:solidFill>
              </a:rPr>
              <a:t>KONSEP DASAR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z="2800" dirty="0" err="1" smtClean="0"/>
              <a:t>Manusia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memiliki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derajat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potensi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latar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belakang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historis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serta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harapan</a:t>
            </a:r>
            <a:r>
              <a:rPr lang="es-ES_tradnl" sz="2800" dirty="0" smtClean="0"/>
              <a:t> masa </a:t>
            </a:r>
            <a:r>
              <a:rPr lang="es-ES_tradnl" sz="2800" dirty="0" err="1" smtClean="0"/>
              <a:t>depan</a:t>
            </a:r>
            <a:r>
              <a:rPr lang="es-ES_tradnl" sz="2800" dirty="0" smtClean="0"/>
              <a:t> yang </a:t>
            </a:r>
            <a:r>
              <a:rPr lang="es-ES_tradnl" sz="2800" dirty="0" err="1" smtClean="0"/>
              <a:t>berbeda-beda</a:t>
            </a:r>
            <a:r>
              <a:rPr lang="es-ES_tradnl" sz="2800" dirty="0" smtClean="0"/>
              <a:t>. </a:t>
            </a:r>
            <a:r>
              <a:rPr lang="es-ES_tradnl" sz="2800" dirty="0" err="1" smtClean="0"/>
              <a:t>Karena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perbedaan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itu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manusia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dapat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saling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asah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asih</a:t>
            </a:r>
            <a:r>
              <a:rPr lang="es-ES_tradnl" sz="2800" dirty="0" smtClean="0"/>
              <a:t>, dan </a:t>
            </a:r>
            <a:r>
              <a:rPr lang="es-ES_tradnl" sz="2800" dirty="0" err="1" smtClean="0"/>
              <a:t>asuh</a:t>
            </a:r>
            <a:r>
              <a:rPr lang="es-ES_tradnl" sz="2800" dirty="0" smtClean="0"/>
              <a:t> (</a:t>
            </a:r>
            <a:r>
              <a:rPr lang="es-ES_tradnl" sz="2800" dirty="0" err="1" smtClean="0"/>
              <a:t>saling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mencrdaskan</a:t>
            </a:r>
            <a:r>
              <a:rPr lang="es-ES_tradnl" sz="2800" dirty="0" smtClean="0"/>
              <a:t>). </a:t>
            </a:r>
          </a:p>
          <a:p>
            <a:pPr eaLnBrk="1" hangingPunct="1"/>
            <a:r>
              <a:rPr lang="es-ES_tradnl" sz="2800" dirty="0" err="1" smtClean="0"/>
              <a:t>Pembelajaran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kooperatif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menciptakan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int</a:t>
            </a:r>
            <a:r>
              <a:rPr lang="fi-FI" sz="2800" dirty="0" smtClean="0"/>
              <a:t>eraksi yang asah, asih,dan asuh sehingga tercipta masyarakat belajar (Learning community). Siswa tidak hanya belajar dari guru, tetapi juga dari sesama siswa.</a:t>
            </a:r>
            <a:endParaRPr lang="en-US" sz="2800" dirty="0" smtClean="0"/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CFD4-C276-4942-B620-F2CD5EA0BBBF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0000"/>
                </a:solidFill>
              </a:rPr>
              <a:t>CIRI-CIRI  CL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s-ES_tradnl" smtClean="0"/>
              <a:t>saling ketergantungan positif</a:t>
            </a:r>
            <a:r>
              <a:rPr lang="en-US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s-ES_tradnl" smtClean="0"/>
              <a:t>interaksi tatap muka</a:t>
            </a:r>
            <a:r>
              <a:rPr lang="en-US" smtClean="0"/>
              <a:t> dan dialog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s-ES_tradnl" smtClean="0"/>
              <a:t>akuntabilitas individual</a:t>
            </a:r>
            <a:r>
              <a:rPr lang="en-US" smtClean="0"/>
              <a:t> (Penilaian kelompok yang didasarkan atas rata-rata penguasaan semua anggota kelompok secara individual)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Komunikasi antar kelompok Mengembangkan ketrampilan sosial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Evaluasi kelompok dan proses kelompok</a:t>
            </a:r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8A2D-AC87-43D3-8377-304DAFFBB14F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2. MENGAPA </a:t>
            </a:r>
            <a:br>
              <a:rPr lang="en-US" sz="4000" b="1" dirty="0" smtClean="0"/>
            </a:br>
            <a:r>
              <a:rPr lang="en-US" sz="4000" b="1" dirty="0" err="1" smtClean="0"/>
              <a:t>Pembelajaran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Kooperatif</a:t>
            </a:r>
            <a:endParaRPr lang="en-US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kepekaan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kesetiakawanan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, </a:t>
            </a:r>
            <a:r>
              <a:rPr lang="en-US" sz="2400" dirty="0" err="1" smtClean="0"/>
              <a:t>ketrampilan</a:t>
            </a:r>
            <a:r>
              <a:rPr lang="en-US" sz="2400" dirty="0" smtClean="0"/>
              <a:t>,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,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pandangan-pandangan</a:t>
            </a:r>
            <a:r>
              <a:rPr lang="en-US" sz="2400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en-US" sz="2400" dirty="0" err="1" smtClean="0"/>
              <a:t>memudahkan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terbentuk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berkembangnya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komitmen</a:t>
            </a:r>
            <a:r>
              <a:rPr lang="en-US" sz="2400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en-US" sz="2400" dirty="0" err="1" smtClean="0"/>
              <a:t>menghilangkan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mementingkan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egois</a:t>
            </a:r>
            <a:r>
              <a:rPr lang="en-US" sz="2400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es-ES_tradnl" sz="2400" dirty="0" err="1" smtClean="0"/>
              <a:t>membangun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persahabatan</a:t>
            </a:r>
            <a:r>
              <a:rPr lang="es-ES_tradnl" sz="2400" dirty="0" smtClean="0"/>
              <a:t> yang </a:t>
            </a:r>
            <a:r>
              <a:rPr lang="es-ES_tradnl" sz="2400" dirty="0" err="1" smtClean="0"/>
              <a:t>dapat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berlanjut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hinggga</a:t>
            </a:r>
            <a:r>
              <a:rPr lang="es-ES_tradnl" sz="2400" dirty="0" smtClean="0"/>
              <a:t> masa </a:t>
            </a:r>
            <a:r>
              <a:rPr lang="es-ES_tradnl" sz="2400" dirty="0" err="1" smtClean="0"/>
              <a:t>dewasa</a:t>
            </a:r>
            <a:r>
              <a:rPr lang="es-ES_tradnl" sz="2400" dirty="0" smtClean="0"/>
              <a:t> </a:t>
            </a:r>
            <a:endParaRPr lang="en-US" sz="2400" dirty="0" smtClean="0"/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139D-1AAA-45BC-BFC1-ACC0AF843836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lanjutan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smtClean="0"/>
              <a:t>7) Mengembangkan ketrampilan sosial untuk memelihara hubungan saling membutuhka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sz="2400" smtClean="0"/>
              <a:t>8) meningkatkan rasa saling percaya kepada sesama manusia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sz="2400" smtClean="0"/>
              <a:t>9) meningkatkan kemampuan memandang masalah dan situasi dari berbagai perspektif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sz="2400" smtClean="0"/>
              <a:t>10) meningkatkan kesediaan menggunakan ide orang lain yang dirasakan lebih baik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sz="2400" smtClean="0"/>
              <a:t>11) meningkatkan kegemaran berteman tanpa memandang perbedaan kemampuan, jenis kelamin, normal atau cacat, etnis, kelas sosial, agama dan orientasi tugas 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6828-7360-4CE0-AC4D-7CEE087E2A32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3. BAGAIMANA  CL: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/>
              <a:t> Major Phases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40768"/>
            <a:ext cx="7693025" cy="5288632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rgbClr val="4520E0"/>
              </a:buClr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9900"/>
                </a:solidFill>
              </a:rPr>
              <a:t>Teacher clarifies </a:t>
            </a:r>
            <a:r>
              <a:rPr lang="en-US" b="1" dirty="0" smtClean="0">
                <a:solidFill>
                  <a:srgbClr val="009900"/>
                </a:solidFill>
              </a:rPr>
              <a:t>goals</a:t>
            </a:r>
            <a:r>
              <a:rPr lang="en-US" dirty="0" smtClean="0">
                <a:solidFill>
                  <a:srgbClr val="009900"/>
                </a:solidFill>
              </a:rPr>
              <a:t>, provides a </a:t>
            </a:r>
            <a:r>
              <a:rPr lang="en-US" b="1" dirty="0" smtClean="0">
                <a:solidFill>
                  <a:srgbClr val="009900"/>
                </a:solidFill>
              </a:rPr>
              <a:t>hook</a:t>
            </a:r>
            <a:r>
              <a:rPr lang="en-US" dirty="0" smtClean="0">
                <a:solidFill>
                  <a:srgbClr val="009900"/>
                </a:solidFill>
              </a:rPr>
              <a:t> and </a:t>
            </a:r>
            <a:r>
              <a:rPr lang="en-US" b="1" dirty="0" smtClean="0">
                <a:solidFill>
                  <a:srgbClr val="009900"/>
                </a:solidFill>
              </a:rPr>
              <a:t>introductory</a:t>
            </a:r>
            <a:r>
              <a:rPr lang="en-US" dirty="0" smtClean="0">
                <a:solidFill>
                  <a:srgbClr val="009900"/>
                </a:solidFill>
              </a:rPr>
              <a:t> information</a:t>
            </a:r>
          </a:p>
          <a:p>
            <a:pPr lvl="1" eaLnBrk="1" hangingPunct="1">
              <a:lnSpc>
                <a:spcPct val="90000"/>
              </a:lnSpc>
              <a:buClr>
                <a:srgbClr val="4520E0"/>
              </a:buClr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9900"/>
                </a:solidFill>
              </a:rPr>
              <a:t>Organize student </a:t>
            </a:r>
            <a:r>
              <a:rPr lang="en-US" b="1" dirty="0" smtClean="0">
                <a:solidFill>
                  <a:srgbClr val="009900"/>
                </a:solidFill>
              </a:rPr>
              <a:t>teams</a:t>
            </a:r>
            <a:r>
              <a:rPr lang="en-US" dirty="0" smtClean="0">
                <a:solidFill>
                  <a:srgbClr val="009900"/>
                </a:solidFill>
              </a:rPr>
              <a:t> with clearly defined </a:t>
            </a:r>
            <a:r>
              <a:rPr lang="en-US" b="1" dirty="0" smtClean="0">
                <a:solidFill>
                  <a:srgbClr val="009900"/>
                </a:solidFill>
              </a:rPr>
              <a:t>roles</a:t>
            </a:r>
          </a:p>
          <a:p>
            <a:pPr lvl="1" eaLnBrk="1" hangingPunct="1">
              <a:lnSpc>
                <a:spcPct val="90000"/>
              </a:lnSpc>
              <a:buClr>
                <a:srgbClr val="4520E0"/>
              </a:buClr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rgbClr val="009900"/>
                </a:solidFill>
              </a:rPr>
              <a:t>Facilitate</a:t>
            </a:r>
            <a:r>
              <a:rPr lang="en-US" dirty="0" smtClean="0">
                <a:solidFill>
                  <a:srgbClr val="009900"/>
                </a:solidFill>
              </a:rPr>
              <a:t> team activities, including </a:t>
            </a:r>
            <a:r>
              <a:rPr lang="en-US" b="1" dirty="0" smtClean="0">
                <a:solidFill>
                  <a:srgbClr val="009900"/>
                </a:solidFill>
              </a:rPr>
              <a:t>academic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b="1" dirty="0" smtClean="0">
                <a:solidFill>
                  <a:srgbClr val="009900"/>
                </a:solidFill>
              </a:rPr>
              <a:t>learning, social skills</a:t>
            </a:r>
            <a:r>
              <a:rPr lang="en-US" dirty="0" smtClean="0">
                <a:solidFill>
                  <a:srgbClr val="009900"/>
                </a:solidFill>
              </a:rPr>
              <a:t> &amp; </a:t>
            </a:r>
            <a:r>
              <a:rPr lang="en-US" b="1" dirty="0" smtClean="0">
                <a:solidFill>
                  <a:srgbClr val="009900"/>
                </a:solidFill>
              </a:rPr>
              <a:t>cooperative behavior</a:t>
            </a:r>
          </a:p>
          <a:p>
            <a:pPr lvl="1" eaLnBrk="1" hangingPunct="1">
              <a:lnSpc>
                <a:spcPct val="90000"/>
              </a:lnSpc>
              <a:buClr>
                <a:srgbClr val="4520E0"/>
              </a:buClr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rgbClr val="009900"/>
                </a:solidFill>
              </a:rPr>
              <a:t>Assess</a:t>
            </a:r>
            <a:r>
              <a:rPr lang="en-US" dirty="0" smtClean="0">
                <a:solidFill>
                  <a:srgbClr val="009900"/>
                </a:solidFill>
              </a:rPr>
              <a:t> student knowledge </a:t>
            </a:r>
            <a:r>
              <a:rPr lang="en-US" b="1" dirty="0" smtClean="0">
                <a:solidFill>
                  <a:srgbClr val="009900"/>
                </a:solidFill>
              </a:rPr>
              <a:t>throughout</a:t>
            </a:r>
            <a:r>
              <a:rPr lang="en-US" dirty="0" smtClean="0">
                <a:solidFill>
                  <a:srgbClr val="009900"/>
                </a:solidFill>
              </a:rPr>
              <a:t> the process </a:t>
            </a:r>
            <a:r>
              <a:rPr lang="en-US" b="1" dirty="0" smtClean="0">
                <a:solidFill>
                  <a:srgbClr val="009900"/>
                </a:solidFill>
              </a:rPr>
              <a:t>and/or</a:t>
            </a:r>
            <a:r>
              <a:rPr lang="en-US" dirty="0" smtClean="0">
                <a:solidFill>
                  <a:srgbClr val="009900"/>
                </a:solidFill>
              </a:rPr>
              <a:t> by team </a:t>
            </a:r>
            <a:r>
              <a:rPr lang="en-US" b="1" dirty="0" smtClean="0">
                <a:solidFill>
                  <a:srgbClr val="009900"/>
                </a:solidFill>
              </a:rPr>
              <a:t>presentations</a:t>
            </a:r>
          </a:p>
          <a:p>
            <a:pPr lvl="1" eaLnBrk="1" hangingPunct="1">
              <a:lnSpc>
                <a:spcPct val="90000"/>
              </a:lnSpc>
              <a:buClr>
                <a:srgbClr val="4520E0"/>
              </a:buClr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rgbClr val="009900"/>
                </a:solidFill>
              </a:rPr>
              <a:t>Recognize</a:t>
            </a:r>
            <a:r>
              <a:rPr lang="en-US" dirty="0" smtClean="0">
                <a:solidFill>
                  <a:srgbClr val="009900"/>
                </a:solidFill>
              </a:rPr>
              <a:t> both </a:t>
            </a:r>
            <a:r>
              <a:rPr lang="en-US" b="1" dirty="0" smtClean="0">
                <a:solidFill>
                  <a:srgbClr val="009900"/>
                </a:solidFill>
              </a:rPr>
              <a:t>group &amp; individual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b="1" dirty="0" smtClean="0">
                <a:solidFill>
                  <a:srgbClr val="009900"/>
                </a:solidFill>
              </a:rPr>
              <a:t>efforts</a:t>
            </a:r>
            <a:r>
              <a:rPr lang="en-US" dirty="0" smtClean="0">
                <a:solidFill>
                  <a:srgbClr val="009900"/>
                </a:solidFill>
              </a:rPr>
              <a:t> such as active participation and taking responsibility for learning</a:t>
            </a:r>
          </a:p>
          <a:p>
            <a:pPr lvl="2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arenR"/>
            </a:pPr>
            <a:endParaRPr lang="en-US" dirty="0" smtClean="0">
              <a:solidFill>
                <a:srgbClr val="009900"/>
              </a:solidFill>
            </a:endParaRPr>
          </a:p>
          <a:p>
            <a:pPr lvl="2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arenR"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2DA-75C8-40BF-8548-2AE2FAA767FC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 smtClean="0">
                <a:solidFill>
                  <a:srgbClr val="009900"/>
                </a:solidFill>
              </a:rPr>
              <a:t>Phase 1:</a:t>
            </a:r>
            <a:r>
              <a:rPr lang="en-US" sz="3200" smtClean="0">
                <a:solidFill>
                  <a:srgbClr val="800000"/>
                </a:solidFill>
              </a:rPr>
              <a:t>  Goals, Hook &amp; 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Clr>
                <a:srgbClr val="800000"/>
              </a:buClr>
              <a:buSzPct val="85000"/>
            </a:pPr>
            <a:r>
              <a:rPr lang="en-US" smtClean="0">
                <a:solidFill>
                  <a:srgbClr val="800000"/>
                </a:solidFill>
              </a:rPr>
              <a:t>The 3 instructional goals of cooperative learning are: </a:t>
            </a:r>
          </a:p>
          <a:p>
            <a:pPr marL="839788" lvl="1" indent="-382588" eaLnBrk="1" hangingPunct="1">
              <a:buClr>
                <a:srgbClr val="800000"/>
              </a:buClr>
              <a:buSzPct val="90000"/>
              <a:buFont typeface="Wingdings" pitchFamily="2" charset="2"/>
              <a:buAutoNum type="arabicPeriod"/>
            </a:pPr>
            <a:r>
              <a:rPr lang="en-US" b="1" smtClean="0">
                <a:solidFill>
                  <a:srgbClr val="800000"/>
                </a:solidFill>
              </a:rPr>
              <a:t>Academic achievement, </a:t>
            </a:r>
          </a:p>
          <a:p>
            <a:pPr marL="839788" lvl="1" indent="-382588" eaLnBrk="1" hangingPunct="1">
              <a:buClr>
                <a:srgbClr val="800000"/>
              </a:buClr>
              <a:buSzPct val="90000"/>
              <a:buFont typeface="Wingdings" pitchFamily="2" charset="2"/>
              <a:buAutoNum type="arabicPeriod"/>
            </a:pPr>
            <a:r>
              <a:rPr lang="en-US" b="1" smtClean="0">
                <a:solidFill>
                  <a:srgbClr val="800000"/>
                </a:solidFill>
              </a:rPr>
              <a:t>Tolerance and acceptance of diversity, and</a:t>
            </a:r>
          </a:p>
          <a:p>
            <a:pPr marL="839788" lvl="1" indent="-382588" eaLnBrk="1" hangingPunct="1">
              <a:buClr>
                <a:srgbClr val="800000"/>
              </a:buClr>
              <a:buSzPct val="90000"/>
              <a:buFont typeface="Wingdings" pitchFamily="2" charset="2"/>
              <a:buAutoNum type="arabicPeriod"/>
            </a:pPr>
            <a:r>
              <a:rPr lang="en-US" b="1" smtClean="0">
                <a:solidFill>
                  <a:srgbClr val="800000"/>
                </a:solidFill>
              </a:rPr>
              <a:t>Development of social skills</a:t>
            </a:r>
          </a:p>
          <a:p>
            <a:pPr marL="571500" indent="-571500" eaLnBrk="1" hangingPunct="1">
              <a:buClr>
                <a:srgbClr val="800000"/>
              </a:buClr>
              <a:buSzPct val="85000"/>
            </a:pPr>
            <a:r>
              <a:rPr lang="en-US" smtClean="0">
                <a:solidFill>
                  <a:srgbClr val="800000"/>
                </a:solidFill>
              </a:rPr>
              <a:t>Consider how you will communicate these goals in your introduction</a:t>
            </a:r>
          </a:p>
        </p:txBody>
      </p:sp>
      <p:pic>
        <p:nvPicPr>
          <p:cNvPr id="4" name="Picture 3" descr="http://chikapaguita25.blog.widyatama.ac.id/files/2015/05/1913960_277848410211_5355653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152B-672D-4853-8558-99B778E3E10F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9A33-5A3D-41A1-B799-83521A6B302F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1143</Words>
  <Application>Microsoft Office PowerPoint</Application>
  <PresentationFormat>On-screen Show (4:3)</PresentationFormat>
  <Paragraphs>201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AGENDA</vt:lpstr>
      <vt:lpstr>1. APA Cooperative Learning</vt:lpstr>
      <vt:lpstr>KONSEP DASAR</vt:lpstr>
      <vt:lpstr>CIRI-CIRI  CL</vt:lpstr>
      <vt:lpstr>2. MENGAPA  Pembelajaran Kooperatif</vt:lpstr>
      <vt:lpstr>(lanjutan)</vt:lpstr>
      <vt:lpstr>3. BAGAIMANA  CL:  Major Phases</vt:lpstr>
      <vt:lpstr>Phase 1:  Goals, Hook &amp; Introduction</vt:lpstr>
      <vt:lpstr>Phase 2:  Teams and Roles</vt:lpstr>
      <vt:lpstr>Phase 3:  Facilitate learning, social Skills</vt:lpstr>
      <vt:lpstr>Phase 4:  Assess Throughout and/or with Presentations</vt:lpstr>
      <vt:lpstr>Phase 5:  Recognize Group &amp; Individual Efforts</vt:lpstr>
      <vt:lpstr>Teknik-teknik  CL </vt:lpstr>
      <vt:lpstr> </vt:lpstr>
      <vt:lpstr>Teknik STAD :</vt:lpstr>
      <vt:lpstr>Teknik Jigsaw :</vt:lpstr>
      <vt:lpstr>PowerPoint Presentation</vt:lpstr>
      <vt:lpstr>Teknik Struktural</vt:lpstr>
      <vt:lpstr>Langkah-langkah Teknik Mencari Pasangan</vt:lpstr>
      <vt:lpstr>Evaluasi</vt:lpstr>
      <vt:lpstr>Contoh penilaian proses pembelajaran kelompok</vt:lpstr>
      <vt:lpstr>Web Links to Cooperative Learning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dinn_wahyudin</dc:creator>
  <cp:lastModifiedBy>Acer</cp:lastModifiedBy>
  <cp:revision>28</cp:revision>
  <dcterms:created xsi:type="dcterms:W3CDTF">2015-08-09T04:15:23Z</dcterms:created>
  <dcterms:modified xsi:type="dcterms:W3CDTF">2015-08-10T09:43:44Z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1914A409-B815-45C8-80E6-1EA3A45EA3AF</vt:lpwstr>
  </property>
  <property fmtid="{D5CDD505-2E9C-101B-9397-08002B2CF9AE}" pid="3" name="ArticulatePath">
    <vt:lpwstr>3.OOPERATIVE LEARNING</vt:lpwstr>
  </property>
</Properties>
</file>